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1"/>
  </p:notesMasterIdLst>
  <p:handoutMasterIdLst>
    <p:handoutMasterId r:id="rId22"/>
  </p:handoutMasterIdLst>
  <p:sldIdLst>
    <p:sldId id="256" r:id="rId2"/>
    <p:sldId id="274" r:id="rId3"/>
    <p:sldId id="263" r:id="rId4"/>
    <p:sldId id="257" r:id="rId5"/>
    <p:sldId id="258" r:id="rId6"/>
    <p:sldId id="259" r:id="rId7"/>
    <p:sldId id="273" r:id="rId8"/>
    <p:sldId id="260" r:id="rId9"/>
    <p:sldId id="261" r:id="rId10"/>
    <p:sldId id="262" r:id="rId11"/>
    <p:sldId id="271" r:id="rId12"/>
    <p:sldId id="267" r:id="rId13"/>
    <p:sldId id="268" r:id="rId14"/>
    <p:sldId id="269" r:id="rId15"/>
    <p:sldId id="264" r:id="rId16"/>
    <p:sldId id="265" r:id="rId17"/>
    <p:sldId id="266" r:id="rId18"/>
    <p:sldId id="272" r:id="rId19"/>
    <p:sldId id="270"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9C6D23-CFF2-455D-92A6-E3582FDB88AA}" type="datetimeFigureOut">
              <a:rPr lang="en-US" smtClean="0"/>
              <a:pPr/>
              <a:t>11/8/2016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B26D47-E0BE-4EA4-99F5-9BE8EB360816}" type="slidenum">
              <a:rPr lang="en-US" smtClean="0"/>
              <a:pPr/>
              <a:t>‹#›</a:t>
            </a:fld>
            <a:endParaRPr lang="en-US"/>
          </a:p>
        </p:txBody>
      </p:sp>
    </p:spTree>
    <p:extLst>
      <p:ext uri="{BB962C8B-B14F-4D97-AF65-F5344CB8AC3E}">
        <p14:creationId xmlns:p14="http://schemas.microsoft.com/office/powerpoint/2010/main" val="248648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919D67F-1F7E-4C26-AAA7-8232FACF7496}" type="datetimeFigureOut">
              <a:rPr lang="en-US" smtClean="0"/>
              <a:pPr/>
              <a:t>11/8/2016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C39474-850F-47EE-BB8C-5C7AA40C0166}" type="slidenum">
              <a:rPr lang="en-US" smtClean="0"/>
              <a:pPr/>
              <a:t>‹#›</a:t>
            </a:fld>
            <a:endParaRPr lang="en-US"/>
          </a:p>
        </p:txBody>
      </p:sp>
    </p:spTree>
    <p:extLst>
      <p:ext uri="{BB962C8B-B14F-4D97-AF65-F5344CB8AC3E}">
        <p14:creationId xmlns:p14="http://schemas.microsoft.com/office/powerpoint/2010/main" val="75782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39474-850F-47EE-BB8C-5C7AA40C0166}" type="slidenum">
              <a:rPr lang="en-US" smtClean="0"/>
              <a:pPr/>
              <a:t>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red1b.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3400" y="1676400"/>
            <a:ext cx="8229600" cy="1676400"/>
          </a:xfrm>
        </p:spPr>
        <p:txBody>
          <a:bodyPr vert="horz" anchor="t">
            <a:noAutofit/>
          </a:bodyPr>
          <a:lstStyle>
            <a:lvl1pPr algn="l">
              <a:defRPr sz="5500">
                <a:solidFill>
                  <a:schemeClr val="bg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533400" y="3505200"/>
            <a:ext cx="5181600" cy="1143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speaker’s name</a:t>
            </a:r>
            <a:br>
              <a:rPr lang="en-US" dirty="0" smtClean="0"/>
            </a:br>
            <a:r>
              <a:rPr lang="en-US" dirty="0" smtClean="0"/>
              <a:t>Office/Department</a:t>
            </a:r>
            <a:br>
              <a:rPr lang="en-US" dirty="0" smtClean="0"/>
            </a:b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1000" y="1905000"/>
            <a:ext cx="8382000" cy="4572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2057400" cy="58673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1000" y="609600"/>
            <a:ext cx="6172200" cy="58673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905000"/>
            <a:ext cx="8382000" cy="4572000"/>
          </a:xfrm>
        </p:spPr>
        <p:txBody>
          <a:bodyPr/>
          <a:lstStyle>
            <a:lvl5pPr>
              <a:defRPr/>
            </a:lvl5pPr>
            <a:lvl6pPr>
              <a:buFont typeface="Arial" pitchFamily="34" charset="0"/>
              <a:buChar cha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382000" cy="1676400"/>
          </a:xfrm>
        </p:spPr>
        <p:txBody>
          <a:bodyPr anchor="t"/>
          <a:lstStyle>
            <a:lvl1pPr algn="ctr">
              <a:defRPr sz="4000" b="1" cap="none" baseline="0">
                <a:solidFill>
                  <a:srgbClr val="5E0009"/>
                </a:solidFill>
              </a:defRPr>
            </a:lvl1pPr>
          </a:lstStyle>
          <a:p>
            <a:r>
              <a:rPr lang="en-US" smtClean="0"/>
              <a:t>Click to edit Master title style</a:t>
            </a:r>
            <a:endParaRPr lang="en-US" dirty="0"/>
          </a:p>
        </p:txBody>
      </p:sp>
      <p:sp>
        <p:nvSpPr>
          <p:cNvPr id="8" name="Text Placeholder 7"/>
          <p:cNvSpPr>
            <a:spLocks noGrp="1"/>
          </p:cNvSpPr>
          <p:nvPr>
            <p:ph type="body" sz="quarter" idx="10" hasCustomPrompt="1"/>
          </p:nvPr>
        </p:nvSpPr>
        <p:spPr>
          <a:xfrm>
            <a:off x="1981200" y="3810000"/>
            <a:ext cx="5181600" cy="1219200"/>
          </a:xfrm>
        </p:spPr>
        <p:txBody>
          <a:bodyPr>
            <a:normAutofit/>
          </a:bodyPr>
          <a:lstStyle>
            <a:lvl1pPr algn="ctr">
              <a:buNone/>
              <a:defRPr sz="2800">
                <a:solidFill>
                  <a:schemeClr val="bg2">
                    <a:lumMod val="10000"/>
                  </a:schemeClr>
                </a:solidFill>
              </a:defRPr>
            </a:lvl1pPr>
          </a:lstStyle>
          <a:p>
            <a:pPr lvl="0"/>
            <a:r>
              <a:rPr lang="en-US" dirty="0" smtClean="0"/>
              <a:t>Subtitle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905000"/>
            <a:ext cx="4114800" cy="4572001"/>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114800" cy="4572001"/>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981200"/>
            <a:ext cx="4116388"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1000" y="2743200"/>
            <a:ext cx="4116388" cy="3733801"/>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981200"/>
            <a:ext cx="4114800"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8200" y="2743200"/>
            <a:ext cx="4114800" cy="3733801"/>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1143000"/>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609600"/>
            <a:ext cx="5181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2514601"/>
            <a:ext cx="3084513" cy="39624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609600"/>
            <a:ext cx="8382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905000"/>
            <a:ext cx="8382000" cy="45720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Box 28"/>
          <p:cNvSpPr txBox="1"/>
          <p:nvPr userDrawn="1"/>
        </p:nvSpPr>
        <p:spPr>
          <a:xfrm>
            <a:off x="6858000" y="6519446"/>
            <a:ext cx="1371600" cy="338554"/>
          </a:xfrm>
          <a:prstGeom prst="rect">
            <a:avLst/>
          </a:prstGeom>
          <a:noFill/>
        </p:spPr>
        <p:txBody>
          <a:bodyPr wrap="square" rtlCol="0">
            <a:spAutoFit/>
          </a:bodyPr>
          <a:lstStyle/>
          <a:p>
            <a:pPr algn="ctr"/>
            <a:r>
              <a:rPr lang="en-US" sz="1600" dirty="0" smtClean="0">
                <a:solidFill>
                  <a:schemeClr val="bg1"/>
                </a:solidFill>
              </a:rPr>
              <a:t>5/11/2016</a:t>
            </a:r>
            <a:endParaRPr lang="en-US" sz="1600" dirty="0">
              <a:solidFill>
                <a:schemeClr val="bg1"/>
              </a:solidFill>
            </a:endParaRPr>
          </a:p>
        </p:txBody>
      </p:sp>
      <p:sp>
        <p:nvSpPr>
          <p:cNvPr id="30" name="TextBox 29"/>
          <p:cNvSpPr txBox="1"/>
          <p:nvPr userDrawn="1"/>
        </p:nvSpPr>
        <p:spPr>
          <a:xfrm>
            <a:off x="8382000" y="6519446"/>
            <a:ext cx="533400" cy="338554"/>
          </a:xfrm>
          <a:prstGeom prst="rect">
            <a:avLst/>
          </a:prstGeom>
          <a:noFill/>
        </p:spPr>
        <p:txBody>
          <a:bodyPr wrap="square" rtlCol="0">
            <a:spAutoFit/>
          </a:bodyPr>
          <a:lstStyle/>
          <a:p>
            <a:pPr algn="r"/>
            <a:fld id="{4BB55794-AC17-487C-AC97-07EAA78F5361}" type="slidenum">
              <a:rPr lang="en-US" sz="1600" smtClean="0">
                <a:solidFill>
                  <a:schemeClr val="bg1"/>
                </a:solidFill>
              </a:rPr>
              <a:pPr algn="r"/>
              <a:t>‹#›</a:t>
            </a:fld>
            <a:endParaRPr lang="en-US" sz="1600" dirty="0">
              <a:solidFill>
                <a:schemeClr val="bg1"/>
              </a:solidFill>
            </a:endParaRPr>
          </a:p>
        </p:txBody>
      </p:sp>
      <p:sp>
        <p:nvSpPr>
          <p:cNvPr id="31" name="TextBox 30"/>
          <p:cNvSpPr txBox="1"/>
          <p:nvPr userDrawn="1"/>
        </p:nvSpPr>
        <p:spPr>
          <a:xfrm>
            <a:off x="2057400" y="6519446"/>
            <a:ext cx="4572000" cy="338554"/>
          </a:xfrm>
          <a:prstGeom prst="rect">
            <a:avLst/>
          </a:prstGeom>
          <a:noFill/>
        </p:spPr>
        <p:txBody>
          <a:bodyPr wrap="square" rtlCol="0">
            <a:spAutoFit/>
          </a:bodyPr>
          <a:lstStyle/>
          <a:p>
            <a:pPr algn="r"/>
            <a:r>
              <a:rPr lang="en-US" sz="1600" dirty="0" smtClean="0">
                <a:solidFill>
                  <a:schemeClr val="bg1"/>
                </a:solidFill>
              </a:rPr>
              <a:t>Office of Human Resources</a:t>
            </a:r>
          </a:p>
        </p:txBody>
      </p:sp>
      <p:sp>
        <p:nvSpPr>
          <p:cNvPr id="9" name="TextBox 8"/>
          <p:cNvSpPr txBox="1"/>
          <p:nvPr userDrawn="1"/>
        </p:nvSpPr>
        <p:spPr>
          <a:xfrm>
            <a:off x="8229600" y="6519446"/>
            <a:ext cx="1524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
        <p:nvSpPr>
          <p:cNvPr id="10" name="TextBox 9"/>
          <p:cNvSpPr txBox="1"/>
          <p:nvPr userDrawn="1"/>
        </p:nvSpPr>
        <p:spPr>
          <a:xfrm>
            <a:off x="6705600" y="6519446"/>
            <a:ext cx="152400" cy="338554"/>
          </a:xfrm>
          <a:prstGeom prst="rect">
            <a:avLst/>
          </a:prstGeom>
          <a:noFill/>
        </p:spPr>
        <p:txBody>
          <a:bodyPr wrap="square" rtlCol="0">
            <a:spAutoFit/>
          </a:bodyPr>
          <a:lstStyle/>
          <a:p>
            <a:r>
              <a:rPr lang="en-US" sz="1600" dirty="0" smtClean="0">
                <a:solidFill>
                  <a:schemeClr val="bg1"/>
                </a:solidFill>
              </a:rPr>
              <a:t>|</a:t>
            </a:r>
            <a:endParaRPr lang="en-US" sz="16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500" kern="1200">
          <a:solidFill>
            <a:srgbClr val="5E0009"/>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500" kern="1200">
          <a:solidFill>
            <a:schemeClr val="bg2">
              <a:lumMod val="1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bg2">
              <a:lumMod val="1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bg2">
              <a:lumMod val="1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2">
              <a:lumMod val="1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2">
              <a:lumMod val="1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None/>
        <a:defRPr sz="1800" kern="1200">
          <a:solidFill>
            <a:srgbClr val="5E0009"/>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ecure.ethicspoint.com/domain/en/report_custom.asp?clientid=1743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Compensable Time </a:t>
            </a:r>
            <a:r>
              <a:rPr lang="en-US" smtClean="0"/>
              <a:t>and Time Reporting</a:t>
            </a:r>
            <a:endParaRPr lang="en-US" dirty="0"/>
          </a:p>
        </p:txBody>
      </p:sp>
      <p:sp>
        <p:nvSpPr>
          <p:cNvPr id="3" name="Subtitle 2"/>
          <p:cNvSpPr>
            <a:spLocks noGrp="1"/>
          </p:cNvSpPr>
          <p:nvPr>
            <p:ph type="subTitle" idx="1"/>
          </p:nvPr>
        </p:nvSpPr>
        <p:spPr/>
        <p:txBody>
          <a:bodyPr>
            <a:normAutofit/>
          </a:bodyPr>
          <a:lstStyle/>
          <a:p>
            <a:r>
              <a:rPr lang="en-US" dirty="0" smtClean="0"/>
              <a:t>Office of Human Resources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Work Time?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Work performed at home is time worked; a nonexempt employee should not perform work duties while at home without the supervisor’s permission; time spent performing work duties at home must be reported on the timesheet.</a:t>
            </a:r>
          </a:p>
          <a:p>
            <a:r>
              <a:rPr lang="en-US" dirty="0" smtClean="0"/>
              <a:t>Time spent attending conferences, training, and orientation is reported as time worked; time spent networking, eating meals, relaxing or sleeping in the hotel room, etc. is not work time. Time spent performing work in the hotel room is work time.</a:t>
            </a:r>
          </a:p>
          <a:p>
            <a:r>
              <a:rPr lang="en-US" dirty="0" smtClean="0"/>
              <a:t>An employee cannot volunteer on an unpaid basis to perform the same services performed in their regular job or performed by other employees for pay; unauthorized and unapproved work is work and must be reported as time worked.</a:t>
            </a:r>
          </a:p>
          <a:p>
            <a:r>
              <a:rPr lang="en-US" dirty="0" smtClean="0"/>
              <a:t>A nonexempt employee who disregards the supervisor’s instructions regarding their work schedule of 40 hours per week will be subject to disciplinary action.</a:t>
            </a:r>
          </a:p>
          <a:p>
            <a:endParaRPr lang="en-US" dirty="0"/>
          </a:p>
        </p:txBody>
      </p:sp>
    </p:spTree>
    <p:extLst>
      <p:ext uri="{BB962C8B-B14F-4D97-AF65-F5344CB8AC3E}">
        <p14:creationId xmlns:p14="http://schemas.microsoft.com/office/powerpoint/2010/main" val="3654436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 time?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Reading and responding to work emails, texts, and phone calls while off work is considered time worked. When the time spent exceeds 8 minutes, this time must be reported as at least .25 (one-fourth) hour on the timesheet.</a:t>
            </a:r>
          </a:p>
          <a:p>
            <a:r>
              <a:rPr lang="en-US" dirty="0" smtClean="0"/>
              <a:t>Supervisors should consider using the Delay Delivery feature or saving emails written outside normal office hours to the drafts folder in Outlook and sending them to their nonexempt employees during a regular work day.</a:t>
            </a:r>
          </a:p>
          <a:p>
            <a:r>
              <a:rPr lang="en-US" dirty="0" smtClean="0"/>
              <a:t>Nonexempt employees should avoid reading and responding to work-related emails outside of regular office hours, unless they have their supervisor’s permission. Responding to work-related text messages or phone calls is permitted without supervisory approval due the urgent nature of the contact.</a:t>
            </a:r>
            <a:endParaRPr lang="en-US" dirty="0"/>
          </a:p>
        </p:txBody>
      </p:sp>
    </p:spTree>
    <p:extLst>
      <p:ext uri="{BB962C8B-B14F-4D97-AF65-F5344CB8AC3E}">
        <p14:creationId xmlns:p14="http://schemas.microsoft.com/office/powerpoint/2010/main" val="390658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a:t>
            </a:r>
            <a:endParaRPr lang="en-US" dirty="0"/>
          </a:p>
        </p:txBody>
      </p:sp>
      <p:sp>
        <p:nvSpPr>
          <p:cNvPr id="3" name="Content Placeholder 2"/>
          <p:cNvSpPr>
            <a:spLocks noGrp="1"/>
          </p:cNvSpPr>
          <p:nvPr>
            <p:ph idx="1"/>
          </p:nvPr>
        </p:nvSpPr>
        <p:spPr/>
        <p:txBody>
          <a:bodyPr>
            <a:normAutofit lnSpcReduction="10000"/>
          </a:bodyPr>
          <a:lstStyle/>
          <a:p>
            <a:r>
              <a:rPr lang="en-US" dirty="0" smtClean="0"/>
              <a:t>Home to Work Travel: an employee who travels from home before the regular workday and returns to his/her home at the end of the workday is engaged in ordinary home to work travel, which is not work time.</a:t>
            </a:r>
          </a:p>
          <a:p>
            <a:r>
              <a:rPr lang="en-US" dirty="0" smtClean="0"/>
              <a:t>Home to Work on a Special One Day Assignment in Another City: An employee who regularly works at a fixed location in one city is given a special one day assignment in another city and returns home the same day.  The time spent in traveling to and returning from the other city is work time, except that the employer may deduct/not count that time the employee would normally spend commuting to the regular work site.</a:t>
            </a:r>
          </a:p>
          <a:p>
            <a:pPr marL="0" indent="0">
              <a:buNone/>
            </a:pPr>
            <a:endParaRPr lang="en-US" dirty="0"/>
          </a:p>
        </p:txBody>
      </p:sp>
    </p:spTree>
    <p:extLst>
      <p:ext uri="{BB962C8B-B14F-4D97-AF65-F5344CB8AC3E}">
        <p14:creationId xmlns:p14="http://schemas.microsoft.com/office/powerpoint/2010/main" val="1811025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a:t>
            </a:r>
            <a:endParaRPr lang="en-US" dirty="0"/>
          </a:p>
        </p:txBody>
      </p:sp>
      <p:sp>
        <p:nvSpPr>
          <p:cNvPr id="3" name="Content Placeholder 2"/>
          <p:cNvSpPr>
            <a:spLocks noGrp="1"/>
          </p:cNvSpPr>
          <p:nvPr>
            <p:ph idx="1"/>
          </p:nvPr>
        </p:nvSpPr>
        <p:spPr/>
        <p:txBody>
          <a:bodyPr/>
          <a:lstStyle/>
          <a:p>
            <a:r>
              <a:rPr lang="en-US" dirty="0" smtClean="0"/>
              <a:t>Travel That is All in a Day’s Work: Time spent by an employee in travel as part of their principal activity, such as travel from job site to job site during the workday, is work time and must be counted as hours worked.</a:t>
            </a:r>
          </a:p>
          <a:p>
            <a:r>
              <a:rPr lang="en-US" dirty="0" smtClean="0"/>
              <a:t>Travel Away from the Home Community: Travel that keeps an employee away from home overnight is travel away from home.  Travel away from home is clearly work time when it cuts across the employee’s workday.  The time is not only hours worked on regular working days during normal working hours but also during corresponding hours on nonworking days.  </a:t>
            </a:r>
            <a:endParaRPr lang="en-US" dirty="0"/>
          </a:p>
        </p:txBody>
      </p:sp>
    </p:spTree>
    <p:extLst>
      <p:ext uri="{BB962C8B-B14F-4D97-AF65-F5344CB8AC3E}">
        <p14:creationId xmlns:p14="http://schemas.microsoft.com/office/powerpoint/2010/main" val="2322713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Time</a:t>
            </a:r>
            <a:endParaRPr lang="en-US" dirty="0"/>
          </a:p>
        </p:txBody>
      </p:sp>
      <p:sp>
        <p:nvSpPr>
          <p:cNvPr id="3" name="Content Placeholder 2"/>
          <p:cNvSpPr>
            <a:spLocks noGrp="1"/>
          </p:cNvSpPr>
          <p:nvPr>
            <p:ph idx="1"/>
          </p:nvPr>
        </p:nvSpPr>
        <p:spPr/>
        <p:txBody>
          <a:bodyPr/>
          <a:lstStyle/>
          <a:p>
            <a:r>
              <a:rPr lang="en-US" dirty="0" smtClean="0"/>
              <a:t>Time spent in travel away from home outside of regular working hours as a passenger on an airplane, train, boat, bus, or automobile is not considered work time.</a:t>
            </a:r>
          </a:p>
          <a:p>
            <a:r>
              <a:rPr lang="en-US" dirty="0" smtClean="0"/>
              <a:t>However, if the passenger prepares for a meeting, reads work-related materials, responds to emails, the passenger is working and must report time worked beyond 8 minutes.</a:t>
            </a:r>
            <a:endParaRPr lang="en-US" dirty="0"/>
          </a:p>
        </p:txBody>
      </p:sp>
    </p:spTree>
    <p:extLst>
      <p:ext uri="{BB962C8B-B14F-4D97-AF65-F5344CB8AC3E}">
        <p14:creationId xmlns:p14="http://schemas.microsoft.com/office/powerpoint/2010/main" val="163605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990600"/>
            <a:ext cx="8382000" cy="1524000"/>
          </a:xfrm>
        </p:spPr>
        <p:txBody>
          <a:bodyPr>
            <a:normAutofit fontScale="90000"/>
          </a:bodyPr>
          <a:lstStyle/>
          <a:p>
            <a:r>
              <a:rPr lang="en-US" dirty="0" smtClean="0"/>
              <a:t>Understand the </a:t>
            </a:r>
            <a:r>
              <a:rPr lang="en-US" dirty="0"/>
              <a:t>Work </a:t>
            </a:r>
            <a:r>
              <a:rPr lang="en-US" sz="4000" dirty="0" smtClean="0"/>
              <a:t>Schedule</a:t>
            </a:r>
            <a:r>
              <a:rPr lang="en-US" dirty="0"/>
              <a:t/>
            </a:r>
            <a:br>
              <a:rPr lang="en-US" dirty="0"/>
            </a:br>
            <a:endParaRPr lang="en-US" dirty="0"/>
          </a:p>
        </p:txBody>
      </p:sp>
      <p:sp>
        <p:nvSpPr>
          <p:cNvPr id="3" name="Content Placeholder 2"/>
          <p:cNvSpPr>
            <a:spLocks noGrp="1"/>
          </p:cNvSpPr>
          <p:nvPr>
            <p:ph idx="1"/>
          </p:nvPr>
        </p:nvSpPr>
        <p:spPr/>
        <p:txBody>
          <a:bodyPr/>
          <a:lstStyle/>
          <a:p>
            <a:pPr lvl="1"/>
            <a:endParaRPr lang="en-US" dirty="0" smtClean="0"/>
          </a:p>
          <a:p>
            <a:pPr lvl="1"/>
            <a:r>
              <a:rPr lang="en-US" dirty="0"/>
              <a:t>Limited to 40 hours per workweek.</a:t>
            </a:r>
          </a:p>
          <a:p>
            <a:pPr lvl="1"/>
            <a:r>
              <a:rPr lang="en-US" dirty="0"/>
              <a:t>If </a:t>
            </a:r>
            <a:r>
              <a:rPr lang="en-US" dirty="0" smtClean="0"/>
              <a:t>unexpected events require a nonexempt employee to work </a:t>
            </a:r>
            <a:r>
              <a:rPr lang="en-US" dirty="0"/>
              <a:t>more than 8 hours on a particular day, </a:t>
            </a:r>
            <a:r>
              <a:rPr lang="en-US" dirty="0" smtClean="0"/>
              <a:t>the supervisor must be informed as </a:t>
            </a:r>
            <a:r>
              <a:rPr lang="en-US" dirty="0"/>
              <a:t>soon as possible, but within 24 hours.</a:t>
            </a:r>
          </a:p>
          <a:p>
            <a:pPr lvl="1"/>
            <a:r>
              <a:rPr lang="en-US" dirty="0" smtClean="0"/>
              <a:t>Nonexempt employees should arrive </a:t>
            </a:r>
            <a:r>
              <a:rPr lang="en-US" dirty="0"/>
              <a:t>at </a:t>
            </a:r>
            <a:r>
              <a:rPr lang="en-US" dirty="0" smtClean="0"/>
              <a:t>the </a:t>
            </a:r>
            <a:r>
              <a:rPr lang="en-US" dirty="0"/>
              <a:t>scheduled start time and leave at </a:t>
            </a:r>
            <a:r>
              <a:rPr lang="en-US" dirty="0" smtClean="0"/>
              <a:t>the </a:t>
            </a:r>
            <a:r>
              <a:rPr lang="en-US" dirty="0"/>
              <a:t>scheduled ending time.</a:t>
            </a:r>
          </a:p>
          <a:p>
            <a:pPr lvl="1"/>
            <a:r>
              <a:rPr lang="en-US" dirty="0" smtClean="0"/>
              <a:t>Nonexempt employees should take lunch </a:t>
            </a:r>
            <a:r>
              <a:rPr lang="en-US" dirty="0"/>
              <a:t>breaks away from </a:t>
            </a:r>
            <a:r>
              <a:rPr lang="en-US" dirty="0" smtClean="0"/>
              <a:t>their </a:t>
            </a:r>
            <a:r>
              <a:rPr lang="en-US" dirty="0"/>
              <a:t>work station.</a:t>
            </a:r>
          </a:p>
          <a:p>
            <a:pPr lvl="1"/>
            <a:r>
              <a:rPr lang="en-US" dirty="0" smtClean="0"/>
              <a:t>Nonexempt employees shouldn’t read or answer </a:t>
            </a:r>
            <a:r>
              <a:rPr lang="en-US" dirty="0"/>
              <a:t>work-related emails </a:t>
            </a:r>
            <a:r>
              <a:rPr lang="en-US" dirty="0" smtClean="0"/>
              <a:t>outside scheduled work hours.</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266176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Expectations </a:t>
            </a:r>
            <a:endParaRPr lang="en-US" dirty="0"/>
          </a:p>
        </p:txBody>
      </p:sp>
      <p:sp>
        <p:nvSpPr>
          <p:cNvPr id="3" name="Content Placeholder 2"/>
          <p:cNvSpPr>
            <a:spLocks noGrp="1"/>
          </p:cNvSpPr>
          <p:nvPr>
            <p:ph idx="1"/>
          </p:nvPr>
        </p:nvSpPr>
        <p:spPr/>
        <p:txBody>
          <a:bodyPr>
            <a:normAutofit/>
          </a:bodyPr>
          <a:lstStyle/>
          <a:p>
            <a:r>
              <a:rPr lang="en-US" dirty="0" smtClean="0"/>
              <a:t>Nonexempt employees will inform their supervisor as soon as possible if they work more than 8 hours in a day.</a:t>
            </a:r>
          </a:p>
          <a:p>
            <a:r>
              <a:rPr lang="en-US" dirty="0" smtClean="0"/>
              <a:t>Nonexempt employees will record time worked accurately on the time record.</a:t>
            </a:r>
          </a:p>
          <a:p>
            <a:pPr lvl="1"/>
            <a:r>
              <a:rPr lang="en-US" dirty="0" smtClean="0"/>
              <a:t>Best practice is to record work time on a daily basis before one’s memory fades.</a:t>
            </a:r>
          </a:p>
          <a:p>
            <a:endParaRPr lang="en-US" dirty="0" smtClean="0"/>
          </a:p>
          <a:p>
            <a:endParaRPr lang="en-US" dirty="0"/>
          </a:p>
        </p:txBody>
      </p:sp>
    </p:spTree>
    <p:extLst>
      <p:ext uri="{BB962C8B-B14F-4D97-AF65-F5344CB8AC3E}">
        <p14:creationId xmlns:p14="http://schemas.microsoft.com/office/powerpoint/2010/main" val="1037692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p:txBody>
          <a:bodyPr/>
          <a:lstStyle/>
          <a:p>
            <a:r>
              <a:rPr lang="en-US" dirty="0" smtClean="0"/>
              <a:t>Because of the serious consequences to the University if overtime laws are not followed, supervisors </a:t>
            </a:r>
            <a:r>
              <a:rPr lang="en-US" dirty="0"/>
              <a:t>have been instructed to initiate disciplinary action for </a:t>
            </a:r>
            <a:r>
              <a:rPr lang="en-US" dirty="0" smtClean="0"/>
              <a:t>employees who </a:t>
            </a:r>
            <a:r>
              <a:rPr lang="en-US" dirty="0"/>
              <a:t>fail to follow the University’s time reporting policies.  </a:t>
            </a:r>
          </a:p>
          <a:p>
            <a:pPr lvl="1"/>
            <a:r>
              <a:rPr lang="en-US" dirty="0" smtClean="0"/>
              <a:t>Inaccurate reporting of hours worked.</a:t>
            </a:r>
          </a:p>
          <a:p>
            <a:pPr lvl="1"/>
            <a:r>
              <a:rPr lang="en-US" dirty="0" smtClean="0"/>
              <a:t>Falsification of a timesheet.</a:t>
            </a:r>
          </a:p>
          <a:p>
            <a:pPr lvl="1"/>
            <a:r>
              <a:rPr lang="en-US" dirty="0" smtClean="0"/>
              <a:t>Failure to inform the supervisors </a:t>
            </a:r>
            <a:r>
              <a:rPr lang="en-US" dirty="0"/>
              <a:t>of deviations from the scheduled work </a:t>
            </a:r>
            <a:r>
              <a:rPr lang="en-US" dirty="0" smtClean="0"/>
              <a:t>time within 24 hours of its occurrence.</a:t>
            </a:r>
          </a:p>
          <a:p>
            <a:pPr lvl="1"/>
            <a:r>
              <a:rPr lang="en-US" dirty="0" smtClean="0"/>
              <a:t>Working overtime </a:t>
            </a:r>
            <a:r>
              <a:rPr lang="en-US" dirty="0"/>
              <a:t>not due to </a:t>
            </a:r>
            <a:r>
              <a:rPr lang="en-US" dirty="0" smtClean="0"/>
              <a:t>an emergency when </a:t>
            </a:r>
            <a:r>
              <a:rPr lang="en-US" dirty="0"/>
              <a:t>permission hasn’t been </a:t>
            </a:r>
            <a:r>
              <a:rPr lang="en-US" dirty="0" smtClean="0"/>
              <a:t>granted.</a:t>
            </a:r>
            <a:endParaRPr lang="en-US" dirty="0"/>
          </a:p>
          <a:p>
            <a:endParaRPr lang="en-US" dirty="0"/>
          </a:p>
        </p:txBody>
      </p:sp>
    </p:spTree>
    <p:extLst>
      <p:ext uri="{BB962C8B-B14F-4D97-AF65-F5344CB8AC3E}">
        <p14:creationId xmlns:p14="http://schemas.microsoft.com/office/powerpoint/2010/main" val="34397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University Policies</a:t>
            </a:r>
            <a:endParaRPr lang="en-US" dirty="0"/>
          </a:p>
        </p:txBody>
      </p:sp>
      <p:sp>
        <p:nvSpPr>
          <p:cNvPr id="3" name="Content Placeholder 2"/>
          <p:cNvSpPr>
            <a:spLocks noGrp="1"/>
          </p:cNvSpPr>
          <p:nvPr>
            <p:ph idx="1"/>
          </p:nvPr>
        </p:nvSpPr>
        <p:spPr/>
        <p:txBody>
          <a:bodyPr/>
          <a:lstStyle/>
          <a:p>
            <a:r>
              <a:rPr lang="en-US" dirty="0" smtClean="0"/>
              <a:t>Employee Handbook</a:t>
            </a:r>
          </a:p>
          <a:p>
            <a:pPr lvl="1"/>
            <a:r>
              <a:rPr lang="en-US" dirty="0" smtClean="0"/>
              <a:t>4.4.1.1 Professional Nonexempt Employees</a:t>
            </a:r>
          </a:p>
          <a:p>
            <a:pPr lvl="1"/>
            <a:r>
              <a:rPr lang="en-US" dirty="0" smtClean="0"/>
              <a:t>4.5 Workweek and Work Hours</a:t>
            </a:r>
          </a:p>
          <a:p>
            <a:pPr lvl="1"/>
            <a:r>
              <a:rPr lang="en-US" dirty="0" smtClean="0"/>
              <a:t>4.7 Rest Periods</a:t>
            </a:r>
          </a:p>
          <a:p>
            <a:pPr lvl="1"/>
            <a:r>
              <a:rPr lang="en-US" dirty="0" smtClean="0"/>
              <a:t>4.8 Overtime Pay</a:t>
            </a:r>
          </a:p>
          <a:p>
            <a:pPr lvl="1"/>
            <a:r>
              <a:rPr lang="en-US" dirty="0" smtClean="0"/>
              <a:t>4.9 Compensatory Time</a:t>
            </a:r>
          </a:p>
          <a:p>
            <a:pPr lvl="1"/>
            <a:r>
              <a:rPr lang="en-US" dirty="0" smtClean="0"/>
              <a:t>7.1.2 Accrual – Exempt and Professional Non-exempt Employees</a:t>
            </a:r>
          </a:p>
          <a:p>
            <a:pPr lvl="1"/>
            <a:r>
              <a:rPr lang="en-US" dirty="0" smtClean="0"/>
              <a:t>9.2 Attendance</a:t>
            </a:r>
          </a:p>
          <a:p>
            <a:pPr lvl="1"/>
            <a:r>
              <a:rPr lang="en-US" dirty="0" smtClean="0"/>
              <a:t>9.2.2 Tardiness and Leaving Work Early</a:t>
            </a:r>
          </a:p>
          <a:p>
            <a:pPr lvl="1"/>
            <a:r>
              <a:rPr lang="en-US" dirty="0" smtClean="0"/>
              <a:t>9.4 Disciplinary Guidelines for Misconduct</a:t>
            </a:r>
            <a:endParaRPr lang="en-US" dirty="0"/>
          </a:p>
        </p:txBody>
      </p:sp>
    </p:spTree>
    <p:extLst>
      <p:ext uri="{BB962C8B-B14F-4D97-AF65-F5344CB8AC3E}">
        <p14:creationId xmlns:p14="http://schemas.microsoft.com/office/powerpoint/2010/main" val="78963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Concerns?	</a:t>
            </a:r>
            <a:endParaRPr lang="en-US" dirty="0"/>
          </a:p>
        </p:txBody>
      </p:sp>
      <p:sp>
        <p:nvSpPr>
          <p:cNvPr id="3" name="Content Placeholder 2"/>
          <p:cNvSpPr>
            <a:spLocks noGrp="1"/>
          </p:cNvSpPr>
          <p:nvPr>
            <p:ph idx="1"/>
          </p:nvPr>
        </p:nvSpPr>
        <p:spPr/>
        <p:txBody>
          <a:bodyPr/>
          <a:lstStyle/>
          <a:p>
            <a:r>
              <a:rPr lang="en-US" dirty="0" smtClean="0"/>
              <a:t>Supervisors and employees with questions or concerns should contact the Office of Human Resources.</a:t>
            </a:r>
          </a:p>
          <a:p>
            <a:r>
              <a:rPr lang="en-US" dirty="0" smtClean="0"/>
              <a:t>Concerns can also be reported anonymously by contacting the Ethics Hotline.</a:t>
            </a:r>
          </a:p>
          <a:p>
            <a:pPr lvl="1"/>
            <a:r>
              <a:rPr lang="en-US" dirty="0" smtClean="0"/>
              <a:t>1-888-233-8988</a:t>
            </a:r>
          </a:p>
          <a:p>
            <a:pPr lvl="1"/>
            <a:r>
              <a:rPr lang="en-US" dirty="0" smtClean="0"/>
              <a:t>or through the internet </a:t>
            </a:r>
          </a:p>
          <a:p>
            <a:pPr lvl="2"/>
            <a:r>
              <a:rPr lang="en-US" dirty="0">
                <a:hlinkClick r:id="rId2"/>
              </a:rPr>
              <a:t>https://</a:t>
            </a:r>
            <a:r>
              <a:rPr lang="en-US" dirty="0" smtClean="0">
                <a:hlinkClick r:id="rId2"/>
              </a:rPr>
              <a:t>secure.ethicspoint.com/domain/en/report_custom.asp?clientid=17433</a:t>
            </a:r>
            <a:r>
              <a:rPr lang="en-US" dirty="0" smtClean="0"/>
              <a:t> </a:t>
            </a:r>
            <a:endParaRPr lang="en-US" dirty="0"/>
          </a:p>
        </p:txBody>
      </p:sp>
    </p:spTree>
    <p:extLst>
      <p:ext uri="{BB962C8B-B14F-4D97-AF65-F5344CB8AC3E}">
        <p14:creationId xmlns:p14="http://schemas.microsoft.com/office/powerpoint/2010/main" val="385007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Compensable Time and Time Reporting	</a:t>
            </a:r>
            <a:endParaRPr lang="en-US" dirty="0"/>
          </a:p>
        </p:txBody>
      </p:sp>
      <p:sp>
        <p:nvSpPr>
          <p:cNvPr id="3" name="Content Placeholder 2"/>
          <p:cNvSpPr>
            <a:spLocks noGrp="1"/>
          </p:cNvSpPr>
          <p:nvPr>
            <p:ph idx="1"/>
          </p:nvPr>
        </p:nvSpPr>
        <p:spPr/>
        <p:txBody>
          <a:bodyPr>
            <a:normAutofit/>
          </a:bodyPr>
          <a:lstStyle/>
          <a:p>
            <a:r>
              <a:rPr lang="en-US" sz="7200" dirty="0" smtClean="0"/>
              <a:t>Please come to the front to sign in</a:t>
            </a:r>
            <a:endParaRPr lang="en-US" sz="7200" dirty="0"/>
          </a:p>
        </p:txBody>
      </p:sp>
    </p:spTree>
    <p:extLst>
      <p:ext uri="{BB962C8B-B14F-4D97-AF65-F5344CB8AC3E}">
        <p14:creationId xmlns:p14="http://schemas.microsoft.com/office/powerpoint/2010/main" val="81481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a:t>
            </a:r>
            <a:endParaRPr lang="en-US" dirty="0"/>
          </a:p>
        </p:txBody>
      </p:sp>
      <p:sp>
        <p:nvSpPr>
          <p:cNvPr id="3" name="Content Placeholder 2"/>
          <p:cNvSpPr>
            <a:spLocks noGrp="1"/>
          </p:cNvSpPr>
          <p:nvPr>
            <p:ph idx="1"/>
          </p:nvPr>
        </p:nvSpPr>
        <p:spPr/>
        <p:txBody>
          <a:bodyPr/>
          <a:lstStyle/>
          <a:p>
            <a:r>
              <a:rPr lang="en-US" dirty="0"/>
              <a:t>The Fair Labor Standards Act of 1938, as </a:t>
            </a:r>
            <a:r>
              <a:rPr lang="en-US" dirty="0" smtClean="0"/>
              <a:t>amended, is a federal labor law.</a:t>
            </a:r>
            <a:endParaRPr lang="en-US" dirty="0"/>
          </a:p>
          <a:p>
            <a:r>
              <a:rPr lang="en-US" dirty="0" smtClean="0"/>
              <a:t>The FLSA provides criteria for employers to classify their employees as exempt from overtime or nonexempt and eligible for overtime.</a:t>
            </a:r>
          </a:p>
          <a:p>
            <a:pPr lvl="1"/>
            <a:r>
              <a:rPr lang="en-US" dirty="0" smtClean="0"/>
              <a:t>Exempt jobs primarily involve executive, administrative or professional duties as defined in the FLSA regulations.</a:t>
            </a:r>
          </a:p>
          <a:p>
            <a:pPr lvl="1"/>
            <a:r>
              <a:rPr lang="en-US" dirty="0" smtClean="0"/>
              <a:t>Exempt employees are paid a predetermined and fixed salary that is not subject to reduction due to variations in the quality or quantity of work.</a:t>
            </a:r>
          </a:p>
          <a:p>
            <a:pPr lvl="1"/>
            <a:r>
              <a:rPr lang="en-US" dirty="0" smtClean="0"/>
              <a:t>The amount of salary paid must meet a minimum specified amount.</a:t>
            </a:r>
          </a:p>
        </p:txBody>
      </p:sp>
    </p:spTree>
    <p:extLst>
      <p:ext uri="{BB962C8B-B14F-4D97-AF65-F5344CB8AC3E}">
        <p14:creationId xmlns:p14="http://schemas.microsoft.com/office/powerpoint/2010/main" val="3321992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An employer who requires or permits a nonexempt employee to work overtime is required to pay the employee for overtime work.</a:t>
            </a:r>
          </a:p>
          <a:p>
            <a:pPr lvl="1"/>
            <a:r>
              <a:rPr lang="en-US" dirty="0" smtClean="0"/>
              <a:t>‘suffers or permits’</a:t>
            </a:r>
          </a:p>
          <a:p>
            <a:pPr lvl="2"/>
            <a:r>
              <a:rPr lang="en-US" dirty="0" smtClean="0"/>
              <a:t>The employer knew or should have known that the employee was working.</a:t>
            </a:r>
          </a:p>
          <a:p>
            <a:pPr lvl="2"/>
            <a:r>
              <a:rPr lang="en-US" dirty="0" smtClean="0"/>
              <a:t>Work that was not requested but suffered or permitted to be performed is work time that must be paid for by the employer.</a:t>
            </a:r>
          </a:p>
          <a:p>
            <a:pPr lvl="2"/>
            <a:r>
              <a:rPr lang="en-US" dirty="0" smtClean="0"/>
              <a:t>Requires the nonexempt employee’s commitment to </a:t>
            </a:r>
            <a:r>
              <a:rPr lang="en-US" dirty="0"/>
              <a:t>accurately </a:t>
            </a:r>
            <a:r>
              <a:rPr lang="en-US" dirty="0" smtClean="0"/>
              <a:t>report all hours </a:t>
            </a:r>
            <a:r>
              <a:rPr lang="en-US" dirty="0"/>
              <a:t>worked and to inform </a:t>
            </a:r>
            <a:r>
              <a:rPr lang="en-US" dirty="0" smtClean="0"/>
              <a:t>their </a:t>
            </a:r>
            <a:r>
              <a:rPr lang="en-US" dirty="0"/>
              <a:t>supervisor of </a:t>
            </a:r>
            <a:r>
              <a:rPr lang="en-US" dirty="0" smtClean="0"/>
              <a:t>any additional </a:t>
            </a:r>
            <a:r>
              <a:rPr lang="en-US" dirty="0"/>
              <a:t>time </a:t>
            </a:r>
            <a:r>
              <a:rPr lang="en-US" dirty="0" smtClean="0"/>
              <a:t>worked beyond their regularly scheduled work hours.</a:t>
            </a:r>
          </a:p>
          <a:p>
            <a:pPr lvl="1"/>
            <a:r>
              <a:rPr lang="en-US" dirty="0" smtClean="0"/>
              <a:t>Nonexempt employees must receive overtime pay for hours worked in excess of 40 in a workweek at a rate not less than time and one-half their regular rates of pay.</a:t>
            </a:r>
          </a:p>
          <a:p>
            <a:pPr lvl="1"/>
            <a:r>
              <a:rPr lang="en-US" dirty="0" smtClean="0"/>
              <a:t>The University pays overtime as one hour of pay and banks 30 minutes of compensatory time for each hour of overtime worked.</a:t>
            </a:r>
            <a:endParaRPr lang="en-US" dirty="0"/>
          </a:p>
        </p:txBody>
      </p:sp>
    </p:spTree>
    <p:extLst>
      <p:ext uri="{BB962C8B-B14F-4D97-AF65-F5344CB8AC3E}">
        <p14:creationId xmlns:p14="http://schemas.microsoft.com/office/powerpoint/2010/main" val="3505964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Workweek</a:t>
            </a:r>
            <a:endParaRPr lang="en-US" dirty="0"/>
          </a:p>
        </p:txBody>
      </p:sp>
      <p:sp>
        <p:nvSpPr>
          <p:cNvPr id="3" name="Content Placeholder 2"/>
          <p:cNvSpPr>
            <a:spLocks noGrp="1"/>
          </p:cNvSpPr>
          <p:nvPr>
            <p:ph idx="1"/>
          </p:nvPr>
        </p:nvSpPr>
        <p:spPr/>
        <p:txBody>
          <a:bodyPr/>
          <a:lstStyle/>
          <a:p>
            <a:r>
              <a:rPr lang="en-US" dirty="0" smtClean="0"/>
              <a:t>Employee Handbook</a:t>
            </a:r>
          </a:p>
          <a:p>
            <a:pPr lvl="1"/>
            <a:r>
              <a:rPr lang="en-US" dirty="0" smtClean="0"/>
              <a:t>Section 4.5 Workweek and Work Hours</a:t>
            </a:r>
          </a:p>
          <a:p>
            <a:pPr lvl="2"/>
            <a:r>
              <a:rPr lang="en-US" dirty="0"/>
              <a:t>The University workweek is defined as a seven-day period that begins at 12:01 a.m. Monday and ends at 12:00 midnight Sunday</a:t>
            </a:r>
            <a:r>
              <a:rPr lang="en-US" dirty="0" smtClean="0"/>
              <a:t>.</a:t>
            </a:r>
          </a:p>
          <a:p>
            <a:pPr lvl="2"/>
            <a:r>
              <a:rPr lang="en-US" dirty="0" smtClean="0"/>
              <a:t>The work schedule can be adjusted within the same workweek to remain at 40 hours with the supervisor’s permission (flexing the work schedule).</a:t>
            </a:r>
          </a:p>
          <a:p>
            <a:pPr lvl="3"/>
            <a:r>
              <a:rPr lang="en-US" dirty="0" smtClean="0"/>
              <a:t>Example: a nonexempt employee worked 10 minutes past scheduled lunch break due to a customer leaving late; with the supervisor’s permission, the employee could leave 10 minutes earlier </a:t>
            </a:r>
            <a:r>
              <a:rPr lang="en-US" dirty="0"/>
              <a:t>on that day or another day in the same </a:t>
            </a:r>
            <a:r>
              <a:rPr lang="en-US" dirty="0" smtClean="0"/>
              <a:t>workweek or </a:t>
            </a:r>
            <a:r>
              <a:rPr lang="en-US" dirty="0"/>
              <a:t>come to work 10 minutes </a:t>
            </a:r>
            <a:r>
              <a:rPr lang="en-US" dirty="0" smtClean="0"/>
              <a:t>later in the same workweek.</a:t>
            </a:r>
            <a:endParaRPr lang="en-US" dirty="0"/>
          </a:p>
          <a:p>
            <a:pPr lvl="3"/>
            <a:endParaRPr lang="en-US" dirty="0"/>
          </a:p>
        </p:txBody>
      </p:sp>
    </p:spTree>
    <p:extLst>
      <p:ext uri="{BB962C8B-B14F-4D97-AF65-F5344CB8AC3E}">
        <p14:creationId xmlns:p14="http://schemas.microsoft.com/office/powerpoint/2010/main" val="6363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Overtime and Compensatory Time</a:t>
            </a:r>
            <a:endParaRPr lang="en-US" dirty="0"/>
          </a:p>
        </p:txBody>
      </p:sp>
      <p:sp>
        <p:nvSpPr>
          <p:cNvPr id="3" name="Content Placeholder 2"/>
          <p:cNvSpPr>
            <a:spLocks noGrp="1"/>
          </p:cNvSpPr>
          <p:nvPr>
            <p:ph idx="1"/>
          </p:nvPr>
        </p:nvSpPr>
        <p:spPr/>
        <p:txBody>
          <a:bodyPr/>
          <a:lstStyle/>
          <a:p>
            <a:r>
              <a:rPr lang="en-US" dirty="0" smtClean="0"/>
              <a:t>Overtime</a:t>
            </a:r>
          </a:p>
          <a:p>
            <a:pPr lvl="1"/>
            <a:r>
              <a:rPr lang="en-US" dirty="0" smtClean="0"/>
              <a:t>Working overtime requires the supervisor’s permission ahead of time; exceptions could occur in situations involving emergencies.</a:t>
            </a:r>
          </a:p>
          <a:p>
            <a:pPr lvl="1"/>
            <a:r>
              <a:rPr lang="en-US" dirty="0" smtClean="0"/>
              <a:t>If a nonexempt employee works more than 8 hours in a day, the supervisor should be notified within 24 hours and arrange for compensatory time off within the same workweek (flexing the work schedule).</a:t>
            </a:r>
          </a:p>
          <a:p>
            <a:pPr lvl="2"/>
            <a:r>
              <a:rPr lang="en-US" dirty="0" smtClean="0"/>
              <a:t>If the supervisor is unable to schedule compensatory time off in the same workweek, all hours worked must be reported and the nonexempt employee will be paid overtime as one hour of straight time and 30 minutes of compensatory time earned.</a:t>
            </a:r>
          </a:p>
        </p:txBody>
      </p:sp>
    </p:spTree>
    <p:extLst>
      <p:ext uri="{BB962C8B-B14F-4D97-AF65-F5344CB8AC3E}">
        <p14:creationId xmlns:p14="http://schemas.microsoft.com/office/powerpoint/2010/main" val="3516469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Overtime and Compensatory Time</a:t>
            </a:r>
            <a:endParaRPr lang="en-US" dirty="0"/>
          </a:p>
        </p:txBody>
      </p:sp>
      <p:sp>
        <p:nvSpPr>
          <p:cNvPr id="3" name="Content Placeholder 2"/>
          <p:cNvSpPr>
            <a:spLocks noGrp="1"/>
          </p:cNvSpPr>
          <p:nvPr>
            <p:ph idx="1"/>
          </p:nvPr>
        </p:nvSpPr>
        <p:spPr/>
        <p:txBody>
          <a:bodyPr>
            <a:normAutofit lnSpcReduction="10000"/>
          </a:bodyPr>
          <a:lstStyle/>
          <a:p>
            <a:r>
              <a:rPr lang="en-US" dirty="0"/>
              <a:t>Compensatory time earned can be used for planned time off, similar to vacation leave</a:t>
            </a:r>
            <a:r>
              <a:rPr lang="en-US" dirty="0" smtClean="0"/>
              <a:t>.</a:t>
            </a:r>
          </a:p>
          <a:p>
            <a:r>
              <a:rPr lang="en-US" dirty="0"/>
              <a:t>Banked compensatory time should be taken as time off within 12 months of earning </a:t>
            </a:r>
            <a:r>
              <a:rPr lang="en-US" dirty="0" smtClean="0"/>
              <a:t>it</a:t>
            </a:r>
            <a:r>
              <a:rPr lang="en-US" dirty="0"/>
              <a:t>.</a:t>
            </a:r>
            <a:endParaRPr lang="en-US" dirty="0" smtClean="0"/>
          </a:p>
          <a:p>
            <a:r>
              <a:rPr lang="en-US" dirty="0" smtClean="0"/>
              <a:t>Banked compensatory time will be paid upon termination of employment.</a:t>
            </a:r>
          </a:p>
          <a:p>
            <a:r>
              <a:rPr lang="en-US" dirty="0" smtClean="0"/>
              <a:t>The maximum accrual of compensatory time is 240 hours; at that point, compensatory time is paid out in an amount to maintain a 240 hour balance.</a:t>
            </a:r>
            <a:endParaRPr lang="en-US" dirty="0"/>
          </a:p>
          <a:p>
            <a:r>
              <a:rPr lang="en-US" dirty="0" smtClean="0"/>
              <a:t>Supervisory approval is required to pay out banked compensatory time on subsequent paychecks. </a:t>
            </a:r>
          </a:p>
          <a:p>
            <a:endParaRPr lang="en-US" dirty="0"/>
          </a:p>
        </p:txBody>
      </p:sp>
    </p:spTree>
    <p:extLst>
      <p:ext uri="{BB962C8B-B14F-4D97-AF65-F5344CB8AC3E}">
        <p14:creationId xmlns:p14="http://schemas.microsoft.com/office/powerpoint/2010/main" val="712080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Rounding Up and Down</a:t>
            </a:r>
            <a:endParaRPr lang="en-US" dirty="0"/>
          </a:p>
        </p:txBody>
      </p:sp>
      <p:sp>
        <p:nvSpPr>
          <p:cNvPr id="3" name="Content Placeholder 2"/>
          <p:cNvSpPr>
            <a:spLocks noGrp="1"/>
          </p:cNvSpPr>
          <p:nvPr>
            <p:ph idx="1"/>
          </p:nvPr>
        </p:nvSpPr>
        <p:spPr/>
        <p:txBody>
          <a:bodyPr/>
          <a:lstStyle/>
          <a:p>
            <a:r>
              <a:rPr lang="en-US" dirty="0" smtClean="0"/>
              <a:t>Rounding Up and Down and Adjusting Time Worked within the Same Workweek</a:t>
            </a:r>
          </a:p>
          <a:p>
            <a:pPr lvl="1"/>
            <a:r>
              <a:rPr lang="en-US" dirty="0" smtClean="0"/>
              <a:t>Time worked is reported in 15 minute or quarter-hour increments.</a:t>
            </a:r>
          </a:p>
          <a:p>
            <a:pPr lvl="1"/>
            <a:r>
              <a:rPr lang="en-US" dirty="0" smtClean="0"/>
              <a:t>If a nonexempt employee works 8 hours and 7 minutes one day, 8 hours worked is reported on the timesheet.</a:t>
            </a:r>
          </a:p>
          <a:p>
            <a:pPr lvl="1"/>
            <a:r>
              <a:rPr lang="en-US" dirty="0" smtClean="0"/>
              <a:t>If a nonexempt employee works 8 hours and 8 minutes one day, 8.25 hours worked is reported on the timesheet.</a:t>
            </a:r>
          </a:p>
          <a:p>
            <a:pPr lvl="2"/>
            <a:r>
              <a:rPr lang="en-US" dirty="0" smtClean="0"/>
              <a:t>If the supervisor adjusts the nonexempt employee’s schedule later in the workweek to offset the ¼ hour by having the employee work only 7 hours and 45 minutes on a subsequent day, 7.75 hours should be entered on that day.</a:t>
            </a:r>
            <a:endParaRPr lang="en-US" dirty="0"/>
          </a:p>
        </p:txBody>
      </p:sp>
    </p:spTree>
    <p:extLst>
      <p:ext uri="{BB962C8B-B14F-4D97-AF65-F5344CB8AC3E}">
        <p14:creationId xmlns:p14="http://schemas.microsoft.com/office/powerpoint/2010/main" val="1364854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Work time?</a:t>
            </a:r>
            <a:endParaRPr lang="en-US" dirty="0"/>
          </a:p>
        </p:txBody>
      </p:sp>
      <p:sp>
        <p:nvSpPr>
          <p:cNvPr id="3" name="Content Placeholder 2"/>
          <p:cNvSpPr>
            <a:spLocks noGrp="1"/>
          </p:cNvSpPr>
          <p:nvPr>
            <p:ph idx="1"/>
          </p:nvPr>
        </p:nvSpPr>
        <p:spPr/>
        <p:txBody>
          <a:bodyPr>
            <a:normAutofit fontScale="92500"/>
          </a:bodyPr>
          <a:lstStyle/>
          <a:p>
            <a:r>
              <a:rPr lang="en-US" dirty="0" smtClean="0"/>
              <a:t>Lunch breaks of at least thirty minutes, free and clear of work, are unpaid time.</a:t>
            </a:r>
          </a:p>
          <a:p>
            <a:pPr lvl="1"/>
            <a:r>
              <a:rPr lang="en-US" dirty="0" smtClean="0"/>
              <a:t>If a nonexempt employee’s unpaid lunch break is interrupted by work duties, any work in excess of 8 minutes is reported as time worked; if work in excess of 8 minutes occurs during the lunch break, inform the supervisor so an offsetting scheduling adjustment can be made.</a:t>
            </a:r>
          </a:p>
          <a:p>
            <a:pPr lvl="1"/>
            <a:r>
              <a:rPr lang="en-US" dirty="0" smtClean="0"/>
              <a:t>The best practice is for nonexempt employees to take lunch breaks away from their work stations to avoid getting involved in work duties.</a:t>
            </a:r>
          </a:p>
          <a:p>
            <a:r>
              <a:rPr lang="en-US" dirty="0" smtClean="0"/>
              <a:t>Breaks of 15 minutes or less, if taken, are considered work time and are reported as time worked.</a:t>
            </a:r>
          </a:p>
          <a:p>
            <a:r>
              <a:rPr lang="en-US" dirty="0" smtClean="0"/>
              <a:t>Activities done to prepare for work and clean up time after closing are time worked.</a:t>
            </a:r>
            <a:endParaRPr lang="en-US" dirty="0"/>
          </a:p>
        </p:txBody>
      </p:sp>
    </p:spTree>
    <p:extLst>
      <p:ext uri="{BB962C8B-B14F-4D97-AF65-F5344CB8AC3E}">
        <p14:creationId xmlns:p14="http://schemas.microsoft.com/office/powerpoint/2010/main" val="230107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5E0009"/>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TotalTime>
  <Words>1698</Words>
  <Application>Microsoft Office PowerPoint</Application>
  <PresentationFormat>On-screen Show (4:3)</PresentationFormat>
  <Paragraphs>100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Compensable Time and Time Reporting</vt:lpstr>
      <vt:lpstr>Compensable Time and Time Reporting </vt:lpstr>
      <vt:lpstr>FLSA</vt:lpstr>
      <vt:lpstr>FLSA</vt:lpstr>
      <vt:lpstr>University Workweek</vt:lpstr>
      <vt:lpstr>Overtime and Compensatory Time</vt:lpstr>
      <vt:lpstr>Overtime and Compensatory Time</vt:lpstr>
      <vt:lpstr>Rounding Up and Down</vt:lpstr>
      <vt:lpstr>What is Work time?</vt:lpstr>
      <vt:lpstr>What is Work Time?</vt:lpstr>
      <vt:lpstr>What is work time?</vt:lpstr>
      <vt:lpstr>Travel Time</vt:lpstr>
      <vt:lpstr>Travel Time</vt:lpstr>
      <vt:lpstr>Travel Time</vt:lpstr>
      <vt:lpstr>Understand the Work Schedule </vt:lpstr>
      <vt:lpstr>Expectations </vt:lpstr>
      <vt:lpstr>Consequences</vt:lpstr>
      <vt:lpstr>University Policies</vt:lpstr>
      <vt:lpstr>Questions? Concerns? </vt:lpstr>
    </vt:vector>
  </TitlesOfParts>
  <Company>Missouri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Reporting</dc:title>
  <dc:creator>McKenzie, Lyn M</dc:creator>
  <cp:lastModifiedBy>Grasinger, Katrina A</cp:lastModifiedBy>
  <cp:revision>68</cp:revision>
  <cp:lastPrinted>2016-09-13T21:55:12Z</cp:lastPrinted>
  <dcterms:created xsi:type="dcterms:W3CDTF">2016-05-10T12:47:53Z</dcterms:created>
  <dcterms:modified xsi:type="dcterms:W3CDTF">2016-11-08T18:04:54Z</dcterms:modified>
</cp:coreProperties>
</file>