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95" r:id="rId6"/>
    <p:sldId id="262" r:id="rId7"/>
    <p:sldId id="267" r:id="rId8"/>
    <p:sldId id="268" r:id="rId9"/>
    <p:sldId id="269" r:id="rId10"/>
    <p:sldId id="271" r:id="rId11"/>
    <p:sldId id="272" r:id="rId12"/>
    <p:sldId id="273" r:id="rId13"/>
    <p:sldId id="274" r:id="rId14"/>
    <p:sldId id="270" r:id="rId15"/>
    <p:sldId id="275" r:id="rId16"/>
    <p:sldId id="276" r:id="rId17"/>
    <p:sldId id="277" r:id="rId18"/>
    <p:sldId id="278" r:id="rId19"/>
    <p:sldId id="263" r:id="rId20"/>
    <p:sldId id="279" r:id="rId21"/>
    <p:sldId id="280" r:id="rId22"/>
    <p:sldId id="284" r:id="rId23"/>
    <p:sldId id="281" r:id="rId24"/>
    <p:sldId id="282" r:id="rId25"/>
    <p:sldId id="283" r:id="rId26"/>
    <p:sldId id="285" r:id="rId27"/>
    <p:sldId id="286" r:id="rId28"/>
    <p:sldId id="287" r:id="rId29"/>
    <p:sldId id="288" r:id="rId30"/>
    <p:sldId id="289" r:id="rId31"/>
    <p:sldId id="290" r:id="rId32"/>
    <p:sldId id="292" r:id="rId33"/>
    <p:sldId id="291"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9"/>
    <p:restoredTop sz="94631"/>
  </p:normalViewPr>
  <p:slideViewPr>
    <p:cSldViewPr snapToGrid="0" snapToObjects="1">
      <p:cViewPr varScale="1">
        <p:scale>
          <a:sx n="114" d="100"/>
          <a:sy n="114" d="100"/>
        </p:scale>
        <p:origin x="21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BF3DD-24B8-9D40-ABEB-B4A0E772B6FC}"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5C634-AB7C-E047-B961-FC16FF4C0ED5}" type="slidenum">
              <a:rPr lang="en-US" smtClean="0"/>
              <a:t>‹#›</a:t>
            </a:fld>
            <a:endParaRPr lang="en-US"/>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8" name="Snip Single Corner Rectangle 17"/>
          <p:cNvSpPr/>
          <p:nvPr userDrawn="1"/>
        </p:nvSpPr>
        <p:spPr>
          <a:xfrm flipV="1">
            <a:off x="0" y="0"/>
            <a:ext cx="12192000" cy="6858000"/>
          </a:xfrm>
          <a:prstGeom prst="snip1Rect">
            <a:avLst>
              <a:gd name="adj" fmla="val 50000"/>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841376" y="1062111"/>
            <a:ext cx="9139652" cy="3608363"/>
          </a:xfrm>
          <a:prstGeom prst="rect">
            <a:avLst/>
          </a:prstGeom>
        </p:spPr>
        <p:txBody>
          <a:bodyPr lIns="0" tIns="0" rIns="0" bIns="0" anchor="b" anchorCtr="0"/>
          <a:lstStyle>
            <a:lvl1pPr algn="l">
              <a:lnSpc>
                <a:spcPct val="90000"/>
              </a:lnSpc>
              <a:defRPr sz="7200" b="1">
                <a:solidFill>
                  <a:schemeClr val="bg1"/>
                </a:solidFill>
                <a:latin typeface="Georgia" charset="0"/>
                <a:ea typeface="Georgia" charset="0"/>
                <a:cs typeface="Georgia" charset="0"/>
              </a:defRPr>
            </a:lvl1pPr>
          </a:lstStyle>
          <a:p>
            <a:r>
              <a:rPr lang="en-US" dirty="0"/>
              <a:t>Click to edit master title style</a:t>
            </a:r>
          </a:p>
        </p:txBody>
      </p:sp>
      <p:sp>
        <p:nvSpPr>
          <p:cNvPr id="11" name="Text Placeholder 10"/>
          <p:cNvSpPr>
            <a:spLocks noGrp="1"/>
          </p:cNvSpPr>
          <p:nvPr>
            <p:ph type="body" sz="quarter" idx="11" hasCustomPrompt="1"/>
          </p:nvPr>
        </p:nvSpPr>
        <p:spPr>
          <a:xfrm>
            <a:off x="841376" y="5015132"/>
            <a:ext cx="7922796" cy="1139092"/>
          </a:xfrm>
          <a:prstGeom prst="rect">
            <a:avLst/>
          </a:prstGeom>
        </p:spPr>
        <p:txBody>
          <a:bodyPr lIns="0" tIns="0" rIns="0" bIns="0"/>
          <a:lstStyle>
            <a:lvl1pPr marL="0" indent="0" algn="l">
              <a:buNone/>
              <a:defRPr>
                <a:solidFill>
                  <a:schemeClr val="bg1"/>
                </a:solidFill>
              </a:defRPr>
            </a:lvl1pPr>
          </a:lstStyle>
          <a:p>
            <a:pPr lvl="0"/>
            <a:r>
              <a:rPr lang="en-US" dirty="0"/>
              <a:t>Click to edit master subtitle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1268" y="6117001"/>
            <a:ext cx="1892300" cy="366251"/>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375" y="0"/>
            <a:ext cx="633984" cy="381000"/>
          </a:xfrm>
          <a:prstGeom prst="rect">
            <a:avLst/>
          </a:prstGeom>
        </p:spPr>
      </p:pic>
      <p:sp>
        <p:nvSpPr>
          <p:cNvPr id="23" name="Rectangle 22"/>
          <p:cNvSpPr/>
          <p:nvPr userDrawn="1"/>
        </p:nvSpPr>
        <p:spPr>
          <a:xfrm>
            <a:off x="841375" y="4797083"/>
            <a:ext cx="9144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40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Titl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375" y="0"/>
            <a:ext cx="633984" cy="381000"/>
          </a:xfrm>
          <a:prstGeom prst="rect">
            <a:avLst/>
          </a:prstGeom>
        </p:spPr>
      </p:pic>
      <p:pic>
        <p:nvPicPr>
          <p:cNvPr id="2" name="Picture 1"/>
          <p:cNvPicPr>
            <a:picLocks noChangeAspect="1"/>
          </p:cNvPicPr>
          <p:nvPr userDrawn="1"/>
        </p:nvPicPr>
        <p:blipFill>
          <a:blip r:embed="rId4"/>
          <a:stretch>
            <a:fillRect/>
          </a:stretch>
        </p:blipFill>
        <p:spPr>
          <a:xfrm>
            <a:off x="841374" y="777924"/>
            <a:ext cx="4004945" cy="2389782"/>
          </a:xfrm>
          <a:prstGeom prst="rect">
            <a:avLst/>
          </a:prstGeom>
        </p:spPr>
      </p:pic>
      <p:pic>
        <p:nvPicPr>
          <p:cNvPr id="9" name="Picture 8"/>
          <p:cNvPicPr>
            <a:picLocks noChangeAspect="1"/>
          </p:cNvPicPr>
          <p:nvPr userDrawn="1"/>
        </p:nvPicPr>
        <p:blipFill>
          <a:blip r:embed="rId5"/>
          <a:stretch>
            <a:fillRect/>
          </a:stretch>
        </p:blipFill>
        <p:spPr>
          <a:xfrm>
            <a:off x="8855792" y="5915465"/>
            <a:ext cx="2927778" cy="569836"/>
          </a:xfrm>
          <a:prstGeom prst="rect">
            <a:avLst/>
          </a:prstGeom>
        </p:spPr>
      </p:pic>
    </p:spTree>
    <p:extLst>
      <p:ext uri="{BB962C8B-B14F-4D97-AF65-F5344CB8AC3E}">
        <p14:creationId xmlns:p14="http://schemas.microsoft.com/office/powerpoint/2010/main" val="172933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CFE8AC6-424E-904F-AE4A-648F5E9D72F5}"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2032555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9" name="Snip Single Corner Rectangle 8"/>
          <p:cNvSpPr/>
          <p:nvPr userDrawn="1"/>
        </p:nvSpPr>
        <p:spPr>
          <a:xfrm flipV="1">
            <a:off x="230124" y="228600"/>
            <a:ext cx="11731752" cy="6400800"/>
          </a:xfrm>
          <a:prstGeom prst="snip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41374" y="1386181"/>
            <a:ext cx="9146688" cy="3284293"/>
          </a:xfrm>
        </p:spPr>
        <p:txBody>
          <a:bodyPr lIns="0" tIns="0" rIns="0" bIns="0" anchor="b"/>
          <a:lstStyle>
            <a:lvl1pPr>
              <a:lnSpc>
                <a:spcPct val="90000"/>
              </a:lnSpc>
              <a:defRPr sz="6000" baseline="0"/>
            </a:lvl1pPr>
          </a:lstStyle>
          <a:p>
            <a:r>
              <a:rPr lang="en-US" dirty="0"/>
              <a:t>Click to edit section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sp>
        <p:nvSpPr>
          <p:cNvPr id="10" name="Rectangle 9"/>
          <p:cNvSpPr/>
          <p:nvPr userDrawn="1"/>
        </p:nvSpPr>
        <p:spPr>
          <a:xfrm>
            <a:off x="841375" y="4797083"/>
            <a:ext cx="9144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841376" y="5015132"/>
            <a:ext cx="7922796" cy="812923"/>
          </a:xfrm>
          <a:prstGeom prst="rect">
            <a:avLst/>
          </a:prstGeom>
        </p:spPr>
        <p:txBody>
          <a:bodyPr lIns="0" tIns="0" rIns="0" bIns="0"/>
          <a:lstStyle>
            <a:lvl1pPr marL="0" indent="0" algn="l">
              <a:buNone/>
              <a:defRPr baseline="0">
                <a:solidFill>
                  <a:srgbClr val="FF0000"/>
                </a:solidFill>
              </a:defRPr>
            </a:lvl1pPr>
          </a:lstStyle>
          <a:p>
            <a:pPr lvl="0"/>
            <a:r>
              <a:rPr lang="en-US" dirty="0"/>
              <a:t>Click to edit section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1309911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26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26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CFE8AC6-424E-904F-AE4A-648F5E9D72F5}"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1911203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1" name="Rectangle 10"/>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841375" y="1690687"/>
            <a:ext cx="5156200" cy="663919"/>
          </a:xfrm>
        </p:spPr>
        <p:txBody>
          <a:bodyPr anchor="b"/>
          <a:lstStyle>
            <a:lvl1pPr marL="0" indent="0">
              <a:lnSpc>
                <a:spcPct val="100000"/>
              </a:lnSpc>
              <a:buNone/>
              <a:defRPr sz="2400" b="1">
                <a:solidFill>
                  <a:schemeClr val="accent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47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90687"/>
            <a:ext cx="5183188" cy="662159"/>
          </a:xfrm>
        </p:spPr>
        <p:txBody>
          <a:bodyPr anchor="b"/>
          <a:lstStyle>
            <a:lvl1pPr marL="0" indent="0">
              <a:lnSpc>
                <a:spcPct val="100000"/>
              </a:lnSpc>
              <a:buNone/>
              <a:defRPr sz="2400" b="1">
                <a:solidFill>
                  <a:schemeClr val="accent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347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DCFE8AC6-424E-904F-AE4A-648F5E9D72F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31652645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6" name="Rectangle 5"/>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CFE8AC6-424E-904F-AE4A-648F5E9D72F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54305153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CFE8AC6-424E-904F-AE4A-648F5E9D72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26158176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2"/>
      </p:bgRef>
    </p:bg>
    <p:spTree>
      <p:nvGrpSpPr>
        <p:cNvPr id="1" name=""/>
        <p:cNvGrpSpPr/>
        <p:nvPr/>
      </p:nvGrpSpPr>
      <p:grpSpPr>
        <a:xfrm>
          <a:off x="0" y="0"/>
          <a:ext cx="0" cy="0"/>
          <a:chOff x="0" y="0"/>
          <a:chExt cx="0" cy="0"/>
        </a:xfrm>
      </p:grpSpPr>
      <p:sp>
        <p:nvSpPr>
          <p:cNvPr id="15" name="Rectangle 14"/>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689316"/>
            <a:ext cx="3932237" cy="1368083"/>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0365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10"/>
          <p:cNvSpPr>
            <a:spLocks noGrp="1"/>
          </p:cNvSpPr>
          <p:nvPr>
            <p:ph type="sldNum" sz="quarter" idx="10"/>
          </p:nvPr>
        </p:nvSpPr>
        <p:spPr/>
        <p:txBody>
          <a:bodyPr/>
          <a:lstStyle/>
          <a:p>
            <a:fld id="{DCFE8AC6-424E-904F-AE4A-648F5E9D72F5}" type="slidenum">
              <a:rPr lang="en-US" smtClean="0"/>
              <a:t>‹#›</a:t>
            </a:fld>
            <a:endParaRPr lang="en-US"/>
          </a:p>
        </p:txBody>
      </p:sp>
      <p:sp>
        <p:nvSpPr>
          <p:cNvPr id="14" name="Content Placeholder 12"/>
          <p:cNvSpPr>
            <a:spLocks noGrp="1"/>
          </p:cNvSpPr>
          <p:nvPr>
            <p:ph sz="quarter" idx="11"/>
          </p:nvPr>
        </p:nvSpPr>
        <p:spPr>
          <a:xfrm>
            <a:off x="5156200" y="688975"/>
            <a:ext cx="6197600" cy="517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5057325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with Caption">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689316"/>
            <a:ext cx="3932237" cy="1368083"/>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0365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10"/>
          <p:cNvSpPr>
            <a:spLocks noGrp="1"/>
          </p:cNvSpPr>
          <p:nvPr>
            <p:ph type="sldNum" sz="quarter" idx="10"/>
          </p:nvPr>
        </p:nvSpPr>
        <p:spPr/>
        <p:txBody>
          <a:bodyPr/>
          <a:lstStyle/>
          <a:p>
            <a:fld id="{DCFE8AC6-424E-904F-AE4A-648F5E9D72F5}" type="slidenum">
              <a:rPr lang="en-US" smtClean="0"/>
              <a:t>‹#›</a:t>
            </a:fld>
            <a:endParaRPr lang="en-US"/>
          </a:p>
        </p:txBody>
      </p:sp>
      <p:sp>
        <p:nvSpPr>
          <p:cNvPr id="8" name="Picture Placeholder 4"/>
          <p:cNvSpPr>
            <a:spLocks noGrp="1"/>
          </p:cNvSpPr>
          <p:nvPr>
            <p:ph type="pic" sz="quarter" idx="12"/>
          </p:nvPr>
        </p:nvSpPr>
        <p:spPr>
          <a:xfrm>
            <a:off x="5156200" y="688975"/>
            <a:ext cx="6197600" cy="5172075"/>
          </a:xfrm>
        </p:spPr>
        <p:txBody>
          <a:bodyPr/>
          <a:lstStyle/>
          <a:p>
            <a:r>
              <a:rPr lang="en-US"/>
              <a:t>Click icon to add picture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4774002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1972" y="682283"/>
            <a:ext cx="10488056" cy="1008405"/>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1972" y="1825625"/>
            <a:ext cx="10488056" cy="392102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424456" y="6004388"/>
            <a:ext cx="915572" cy="365125"/>
          </a:xfrm>
          <a:prstGeom prst="rect">
            <a:avLst/>
          </a:prstGeom>
        </p:spPr>
        <p:txBody>
          <a:bodyPr vert="horz" lIns="0" tIns="0" rIns="0" bIns="0" rtlCol="0" anchor="ctr"/>
          <a:lstStyle>
            <a:lvl1pPr algn="r">
              <a:defRPr sz="1200">
                <a:solidFill>
                  <a:schemeClr val="tx2"/>
                </a:solidFill>
              </a:defRPr>
            </a:lvl1pPr>
          </a:lstStyle>
          <a:p>
            <a:fld id="{DCFE8AC6-424E-904F-AE4A-648F5E9D72F5}" type="slidenum">
              <a:rPr lang="en-US" smtClean="0"/>
              <a:pPr/>
              <a:t>‹#›</a:t>
            </a:fld>
            <a:endParaRPr lang="en-US"/>
          </a:p>
        </p:txBody>
      </p:sp>
    </p:spTree>
    <p:extLst>
      <p:ext uri="{BB962C8B-B14F-4D97-AF65-F5344CB8AC3E}">
        <p14:creationId xmlns:p14="http://schemas.microsoft.com/office/powerpoint/2010/main" val="487438606"/>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62" r:id="rId10"/>
  </p:sldLayoutIdLst>
  <p:hf hdr="0" ftr="0" dt="0"/>
  <p:txStyles>
    <p:title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p:titleStyle>
    <p:bodyStyle>
      <a:lvl1pPr marL="228600" indent="-228600" algn="l" defTabSz="914400" rtl="0" eaLnBrk="1" latinLnBrk="0" hangingPunct="1">
        <a:lnSpc>
          <a:spcPct val="12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5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missouristate.emscloudservice.com/web/samlauth.aspx"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p:txBody>
          <a:bodyPr>
            <a:normAutofit/>
          </a:bodyPr>
          <a:lstStyle/>
          <a:p>
            <a:pPr algn="ctr"/>
            <a:r>
              <a:rPr lang="en-US" dirty="0"/>
              <a:t>Online Reservation Systems</a:t>
            </a:r>
          </a:p>
          <a:p>
            <a:pPr algn="ctr"/>
            <a:r>
              <a:rPr lang="en-US" dirty="0"/>
              <a:t>Training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914399"/>
            <a:ext cx="8517467" cy="3115733"/>
          </a:xfrm>
          <a:prstGeom prst="rect">
            <a:avLst/>
          </a:prstGeom>
        </p:spPr>
      </p:pic>
    </p:spTree>
    <p:extLst>
      <p:ext uri="{BB962C8B-B14F-4D97-AF65-F5344CB8AC3E}">
        <p14:creationId xmlns:p14="http://schemas.microsoft.com/office/powerpoint/2010/main" val="368041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sp>
        <p:nvSpPr>
          <p:cNvPr id="4" name="Slide Number Placeholder 3"/>
          <p:cNvSpPr>
            <a:spLocks noGrp="1"/>
          </p:cNvSpPr>
          <p:nvPr>
            <p:ph type="sldNum" sz="quarter" idx="12"/>
          </p:nvPr>
        </p:nvSpPr>
        <p:spPr/>
        <p:txBody>
          <a:bodyPr/>
          <a:lstStyle/>
          <a:p>
            <a:fld id="{DCFE8AC6-424E-904F-AE4A-648F5E9D72F5}" type="slidenum">
              <a:rPr lang="en-US" smtClean="0"/>
              <a:t>10</a:t>
            </a:fld>
            <a:endParaRPr lang="en-US"/>
          </a:p>
        </p:txBody>
      </p:sp>
      <p:pic>
        <p:nvPicPr>
          <p:cNvPr id="9" name="Picture 8"/>
          <p:cNvPicPr>
            <a:picLocks noChangeAspect="1"/>
          </p:cNvPicPr>
          <p:nvPr/>
        </p:nvPicPr>
        <p:blipFill>
          <a:blip r:embed="rId2"/>
          <a:stretch>
            <a:fillRect/>
          </a:stretch>
        </p:blipFill>
        <p:spPr>
          <a:xfrm>
            <a:off x="851972" y="1552575"/>
            <a:ext cx="7315984" cy="4398301"/>
          </a:xfrm>
          <a:prstGeom prst="rect">
            <a:avLst/>
          </a:prstGeom>
        </p:spPr>
      </p:pic>
      <p:sp>
        <p:nvSpPr>
          <p:cNvPr id="13" name="TextBox 12"/>
          <p:cNvSpPr txBox="1"/>
          <p:nvPr/>
        </p:nvSpPr>
        <p:spPr>
          <a:xfrm>
            <a:off x="8523294" y="1045795"/>
            <a:ext cx="2805628" cy="3693319"/>
          </a:xfrm>
          <a:prstGeom prst="rect">
            <a:avLst/>
          </a:prstGeom>
          <a:noFill/>
        </p:spPr>
        <p:txBody>
          <a:bodyPr wrap="square" rtlCol="0">
            <a:spAutoFit/>
          </a:bodyPr>
          <a:lstStyle/>
          <a:p>
            <a:pPr marL="285750" indent="-285750">
              <a:buFontTx/>
              <a:buChar char="-"/>
            </a:pPr>
            <a:r>
              <a:rPr lang="en-US" dirty="0"/>
              <a:t>Select the room that is appropriate and available by clicking on the + button</a:t>
            </a:r>
          </a:p>
          <a:p>
            <a:pPr marL="285750" indent="-285750">
              <a:buFontTx/>
              <a:buChar char="-"/>
            </a:pPr>
            <a:r>
              <a:rPr lang="en-US" dirty="0"/>
              <a:t>Popup window will give the (Setup Type) options the theater has two types (Fixed) and (Mixed)</a:t>
            </a:r>
          </a:p>
          <a:p>
            <a:pPr marL="285750" indent="-285750">
              <a:buFontTx/>
              <a:buChar char="-"/>
            </a:pPr>
            <a:r>
              <a:rPr lang="en-US" dirty="0"/>
              <a:t>Fixed is installed seating</a:t>
            </a:r>
          </a:p>
          <a:p>
            <a:pPr marL="285750" indent="-285750">
              <a:buFontTx/>
              <a:buChar char="-"/>
            </a:pPr>
            <a:r>
              <a:rPr lang="en-US" dirty="0"/>
              <a:t>Mixed is installed and portable chairs together</a:t>
            </a:r>
          </a:p>
          <a:p>
            <a:endParaRPr lang="en-US" dirty="0"/>
          </a:p>
        </p:txBody>
      </p:sp>
      <p:cxnSp>
        <p:nvCxnSpPr>
          <p:cNvPr id="15" name="Straight Arrow Connector 14"/>
          <p:cNvCxnSpPr/>
          <p:nvPr/>
        </p:nvCxnSpPr>
        <p:spPr>
          <a:xfrm flipH="1">
            <a:off x="2476501" y="1785257"/>
            <a:ext cx="6134099" cy="31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753" y="4408966"/>
            <a:ext cx="3943464" cy="1925571"/>
          </a:xfrm>
          <a:prstGeom prst="rect">
            <a:avLst/>
          </a:prstGeom>
        </p:spPr>
      </p:pic>
      <p:cxnSp>
        <p:nvCxnSpPr>
          <p:cNvPr id="18" name="Straight Arrow Connector 17"/>
          <p:cNvCxnSpPr/>
          <p:nvPr/>
        </p:nvCxnSpPr>
        <p:spPr>
          <a:xfrm flipH="1">
            <a:off x="8334375" y="2847975"/>
            <a:ext cx="276225" cy="1510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83907" y="6004388"/>
            <a:ext cx="4100914" cy="369332"/>
          </a:xfrm>
          <a:prstGeom prst="rect">
            <a:avLst/>
          </a:prstGeom>
          <a:noFill/>
        </p:spPr>
        <p:txBody>
          <a:bodyPr wrap="square" rtlCol="0">
            <a:spAutoFit/>
          </a:bodyPr>
          <a:lstStyle/>
          <a:p>
            <a:r>
              <a:rPr lang="en-US" dirty="0"/>
              <a:t>Click on (Add Room)</a:t>
            </a:r>
          </a:p>
        </p:txBody>
      </p:sp>
      <p:cxnSp>
        <p:nvCxnSpPr>
          <p:cNvPr id="21" name="Straight Arrow Connector 20"/>
          <p:cNvCxnSpPr/>
          <p:nvPr/>
        </p:nvCxnSpPr>
        <p:spPr>
          <a:xfrm flipV="1">
            <a:off x="7286625" y="6105526"/>
            <a:ext cx="2581275" cy="77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41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8"/>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1" y="1532450"/>
            <a:ext cx="7310954" cy="4395276"/>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11</a:t>
            </a:fld>
            <a:endParaRPr lang="en-US"/>
          </a:p>
        </p:txBody>
      </p:sp>
      <p:sp>
        <p:nvSpPr>
          <p:cNvPr id="6" name="TextBox 5"/>
          <p:cNvSpPr txBox="1"/>
          <p:nvPr/>
        </p:nvSpPr>
        <p:spPr>
          <a:xfrm>
            <a:off x="8866804" y="1532450"/>
            <a:ext cx="2510353" cy="3970318"/>
          </a:xfrm>
          <a:prstGeom prst="rect">
            <a:avLst/>
          </a:prstGeom>
          <a:noFill/>
        </p:spPr>
        <p:txBody>
          <a:bodyPr wrap="square" rtlCol="0">
            <a:spAutoFit/>
          </a:bodyPr>
          <a:lstStyle/>
          <a:p>
            <a:pPr marL="285750" indent="-285750">
              <a:buFontTx/>
              <a:buChar char="-"/>
            </a:pPr>
            <a:r>
              <a:rPr lang="en-US" dirty="0"/>
              <a:t>After clicking (Add Room) your selection will show up under Selected Rooms with a – button</a:t>
            </a:r>
          </a:p>
          <a:p>
            <a:pPr marL="285750" indent="-285750">
              <a:buFontTx/>
              <a:buChar char="-"/>
            </a:pPr>
            <a:r>
              <a:rPr lang="en-US" dirty="0"/>
              <a:t>The  </a:t>
            </a:r>
            <a:r>
              <a:rPr lang="en-US" dirty="0">
                <a:solidFill>
                  <a:schemeClr val="bg1"/>
                </a:solidFill>
              </a:rPr>
              <a:t>–</a:t>
            </a:r>
            <a:r>
              <a:rPr lang="en-US" dirty="0"/>
              <a:t> button will  cancel the room.  Then you can change the dates, times, space</a:t>
            </a:r>
          </a:p>
          <a:p>
            <a:pPr marL="285750" indent="-285750">
              <a:buFontTx/>
              <a:buChar char="-"/>
            </a:pPr>
            <a:endParaRPr lang="en-US" dirty="0"/>
          </a:p>
          <a:p>
            <a:pPr marL="285750" indent="-285750">
              <a:buFontTx/>
              <a:buChar char="-"/>
            </a:pPr>
            <a:r>
              <a:rPr lang="en-US" dirty="0"/>
              <a:t>Once everything is correct click on (Next Step)</a:t>
            </a:r>
          </a:p>
        </p:txBody>
      </p:sp>
      <p:cxnSp>
        <p:nvCxnSpPr>
          <p:cNvPr id="8" name="Straight Arrow Connector 7"/>
          <p:cNvCxnSpPr/>
          <p:nvPr/>
        </p:nvCxnSpPr>
        <p:spPr>
          <a:xfrm flipH="1">
            <a:off x="2867026" y="1690688"/>
            <a:ext cx="6048374" cy="1328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800975" y="2743201"/>
            <a:ext cx="1114425" cy="1996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405743" y="3019425"/>
            <a:ext cx="6509658" cy="93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9654283" y="2997362"/>
            <a:ext cx="180811" cy="166941"/>
          </a:xfrm>
          <a:prstGeom prst="flowChartConnector">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10" idx="6"/>
          </p:cNvCxnSpPr>
          <p:nvPr/>
        </p:nvCxnSpPr>
        <p:spPr>
          <a:xfrm flipV="1">
            <a:off x="9654283" y="3080833"/>
            <a:ext cx="180811" cy="1147"/>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946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3" y="1553484"/>
            <a:ext cx="7244278" cy="4355191"/>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12</a:t>
            </a:fld>
            <a:endParaRPr lang="en-US"/>
          </a:p>
        </p:txBody>
      </p:sp>
      <p:sp>
        <p:nvSpPr>
          <p:cNvPr id="6" name="TextBox 5"/>
          <p:cNvSpPr txBox="1"/>
          <p:nvPr/>
        </p:nvSpPr>
        <p:spPr>
          <a:xfrm>
            <a:off x="8658225" y="1553484"/>
            <a:ext cx="2681803" cy="4801314"/>
          </a:xfrm>
          <a:prstGeom prst="rect">
            <a:avLst/>
          </a:prstGeom>
          <a:noFill/>
        </p:spPr>
        <p:txBody>
          <a:bodyPr wrap="square" rtlCol="0">
            <a:spAutoFit/>
          </a:bodyPr>
          <a:lstStyle/>
          <a:p>
            <a:r>
              <a:rPr lang="en-US" dirty="0"/>
              <a:t>The (Services) tab gives you the ability to select A/V equipment and catering </a:t>
            </a:r>
          </a:p>
          <a:p>
            <a:pPr marL="285750" indent="-285750">
              <a:buFontTx/>
              <a:buChar char="-"/>
            </a:pPr>
            <a:r>
              <a:rPr lang="en-US" dirty="0"/>
              <a:t>Click on equipment that is needed for the event</a:t>
            </a:r>
          </a:p>
          <a:p>
            <a:pPr marL="285750" indent="-285750">
              <a:buFontTx/>
              <a:buChar char="-"/>
            </a:pPr>
            <a:r>
              <a:rPr lang="en-US" dirty="0"/>
              <a:t>Popup window will display how many are available and allow up to that many to be chosen</a:t>
            </a:r>
          </a:p>
          <a:p>
            <a:pPr marL="285750" indent="-285750">
              <a:buFontTx/>
              <a:buChar char="-"/>
            </a:pPr>
            <a:r>
              <a:rPr lang="en-US" dirty="0"/>
              <a:t>It also shows you how much the equipment costs</a:t>
            </a:r>
          </a:p>
          <a:p>
            <a:pPr marL="285750" indent="-285750">
              <a:buFontTx/>
              <a:buChar char="-"/>
            </a:pPr>
            <a:r>
              <a:rPr lang="en-US" dirty="0"/>
              <a:t>Click the + sign to add the equipment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6" y="3094701"/>
            <a:ext cx="3476625" cy="1848774"/>
          </a:xfrm>
          <a:prstGeom prst="rect">
            <a:avLst/>
          </a:prstGeom>
        </p:spPr>
      </p:pic>
      <p:cxnSp>
        <p:nvCxnSpPr>
          <p:cNvPr id="9" name="Straight Arrow Connector 8"/>
          <p:cNvCxnSpPr/>
          <p:nvPr/>
        </p:nvCxnSpPr>
        <p:spPr>
          <a:xfrm flipH="1" flipV="1">
            <a:off x="8181975" y="3590925"/>
            <a:ext cx="552450" cy="73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48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64994"/>
            <a:ext cx="7177603" cy="4315106"/>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13</a:t>
            </a:fld>
            <a:endParaRPr lang="en-US"/>
          </a:p>
        </p:txBody>
      </p:sp>
      <p:sp>
        <p:nvSpPr>
          <p:cNvPr id="6" name="TextBox 5"/>
          <p:cNvSpPr txBox="1"/>
          <p:nvPr/>
        </p:nvSpPr>
        <p:spPr>
          <a:xfrm>
            <a:off x="8677275" y="1495425"/>
            <a:ext cx="2662753" cy="4801314"/>
          </a:xfrm>
          <a:prstGeom prst="rect">
            <a:avLst/>
          </a:prstGeom>
          <a:noFill/>
        </p:spPr>
        <p:txBody>
          <a:bodyPr wrap="square" rtlCol="0">
            <a:spAutoFit/>
          </a:bodyPr>
          <a:lstStyle/>
          <a:p>
            <a:r>
              <a:rPr lang="en-US" dirty="0"/>
              <a:t>Many catering options are available under the Food and Beverage section</a:t>
            </a:r>
          </a:p>
          <a:p>
            <a:pPr marL="285750" indent="-285750">
              <a:buFontTx/>
              <a:buChar char="-"/>
            </a:pPr>
            <a:r>
              <a:rPr lang="en-US" dirty="0"/>
              <a:t>Fill in the Start and End times for when the catering is to be served</a:t>
            </a:r>
          </a:p>
          <a:p>
            <a:pPr marL="285750" indent="-285750">
              <a:buFontTx/>
              <a:buChar char="-"/>
            </a:pPr>
            <a:r>
              <a:rPr lang="en-US" dirty="0"/>
              <a:t>Select what type of meal is to be served</a:t>
            </a:r>
          </a:p>
          <a:p>
            <a:pPr marL="285750" indent="-285750">
              <a:buFontTx/>
              <a:buChar char="-"/>
            </a:pPr>
            <a:r>
              <a:rPr lang="en-US" dirty="0"/>
              <a:t>Select color of linen</a:t>
            </a:r>
          </a:p>
          <a:p>
            <a:pPr marL="285750" indent="-285750">
              <a:buFontTx/>
              <a:buChar char="-"/>
            </a:pPr>
            <a:r>
              <a:rPr lang="en-US" dirty="0"/>
              <a:t>Select what type of dishware the meal is to be served on</a:t>
            </a:r>
          </a:p>
          <a:p>
            <a:pPr marL="285750" indent="-285750">
              <a:buFontTx/>
              <a:buChar char="-"/>
            </a:pPr>
            <a:r>
              <a:rPr lang="en-US" dirty="0"/>
              <a:t>Once a catering option has been selected a popup window will display item specific options</a:t>
            </a:r>
          </a:p>
        </p:txBody>
      </p:sp>
      <p:cxnSp>
        <p:nvCxnSpPr>
          <p:cNvPr id="8" name="Straight Arrow Connector 7"/>
          <p:cNvCxnSpPr/>
          <p:nvPr/>
        </p:nvCxnSpPr>
        <p:spPr>
          <a:xfrm flipH="1" flipV="1">
            <a:off x="3743325" y="2647950"/>
            <a:ext cx="5000626" cy="685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38325" y="2514600"/>
            <a:ext cx="6905625" cy="47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638425" y="2514600"/>
            <a:ext cx="6105525" cy="133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638425" y="2933700"/>
            <a:ext cx="6105526" cy="952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638425" y="3267075"/>
            <a:ext cx="6105525" cy="904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434" y="3867150"/>
            <a:ext cx="2005916" cy="2502363"/>
          </a:xfrm>
          <a:prstGeom prst="rect">
            <a:avLst/>
          </a:prstGeom>
        </p:spPr>
      </p:pic>
      <p:cxnSp>
        <p:nvCxnSpPr>
          <p:cNvPr id="21" name="Straight Arrow Connector 20"/>
          <p:cNvCxnSpPr/>
          <p:nvPr/>
        </p:nvCxnSpPr>
        <p:spPr>
          <a:xfrm flipH="1" flipV="1">
            <a:off x="6553350" y="4914900"/>
            <a:ext cx="2190601"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5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sp>
        <p:nvSpPr>
          <p:cNvPr id="4" name="Slide Number Placeholder 3"/>
          <p:cNvSpPr>
            <a:spLocks noGrp="1"/>
          </p:cNvSpPr>
          <p:nvPr>
            <p:ph type="sldNum" sz="quarter" idx="12"/>
          </p:nvPr>
        </p:nvSpPr>
        <p:spPr/>
        <p:txBody>
          <a:bodyPr/>
          <a:lstStyle/>
          <a:p>
            <a:fld id="{DCFE8AC6-424E-904F-AE4A-648F5E9D72F5}" type="slidenum">
              <a:rPr lang="en-US" smtClean="0"/>
              <a:t>14</a:t>
            </a:fld>
            <a:endParaRPr lang="en-US"/>
          </a:p>
        </p:txBody>
      </p:sp>
      <p:sp>
        <p:nvSpPr>
          <p:cNvPr id="10" name="TextBox 9"/>
          <p:cNvSpPr txBox="1"/>
          <p:nvPr/>
        </p:nvSpPr>
        <p:spPr>
          <a:xfrm>
            <a:off x="8782050" y="1530394"/>
            <a:ext cx="2557978" cy="2862322"/>
          </a:xfrm>
          <a:prstGeom prst="rect">
            <a:avLst/>
          </a:prstGeom>
          <a:noFill/>
        </p:spPr>
        <p:txBody>
          <a:bodyPr wrap="square" rtlCol="0">
            <a:spAutoFit/>
          </a:bodyPr>
          <a:lstStyle/>
          <a:p>
            <a:pPr marL="285750" indent="-285750">
              <a:buFontTx/>
              <a:buChar char="-"/>
            </a:pPr>
            <a:r>
              <a:rPr lang="en-US" dirty="0"/>
              <a:t>Any additional catering setup notes can be added in the (Setup Notes)</a:t>
            </a:r>
          </a:p>
          <a:p>
            <a:pPr marL="285750" indent="-285750">
              <a:buFontTx/>
              <a:buChar char="-"/>
            </a:pPr>
            <a:r>
              <a:rPr lang="en-US" dirty="0"/>
              <a:t>The budget number to be used for catering can be entered in the (Budget # Catering) text box</a:t>
            </a:r>
          </a:p>
        </p:txBody>
      </p:sp>
      <p:pic>
        <p:nvPicPr>
          <p:cNvPr id="15" name="Content Placeholder 14"/>
          <p:cNvPicPr>
            <a:picLocks noGrp="1" noChangeAspect="1"/>
          </p:cNvPicPr>
          <p:nvPr>
            <p:ph idx="1"/>
          </p:nvPr>
        </p:nvPicPr>
        <p:blipFill>
          <a:blip r:embed="rId2"/>
          <a:stretch>
            <a:fillRect/>
          </a:stretch>
        </p:blipFill>
        <p:spPr>
          <a:xfrm>
            <a:off x="851972" y="1530394"/>
            <a:ext cx="7282685" cy="4378281"/>
          </a:xfrm>
          <a:prstGeom prst="rect">
            <a:avLst/>
          </a:prstGeom>
        </p:spPr>
      </p:pic>
      <p:cxnSp>
        <p:nvCxnSpPr>
          <p:cNvPr id="17" name="Straight Arrow Connector 16"/>
          <p:cNvCxnSpPr/>
          <p:nvPr/>
        </p:nvCxnSpPr>
        <p:spPr>
          <a:xfrm flipH="1">
            <a:off x="4391026" y="1690688"/>
            <a:ext cx="4505324" cy="3395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962150" y="2828925"/>
            <a:ext cx="6934200" cy="283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6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82173"/>
            <a:ext cx="7149028" cy="4297928"/>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15</a:t>
            </a:fld>
            <a:endParaRPr lang="en-US"/>
          </a:p>
        </p:txBody>
      </p:sp>
      <p:sp>
        <p:nvSpPr>
          <p:cNvPr id="6" name="TextBox 5"/>
          <p:cNvSpPr txBox="1"/>
          <p:nvPr/>
        </p:nvSpPr>
        <p:spPr>
          <a:xfrm>
            <a:off x="8505825" y="1582173"/>
            <a:ext cx="2834203" cy="2308324"/>
          </a:xfrm>
          <a:prstGeom prst="rect">
            <a:avLst/>
          </a:prstGeom>
          <a:noFill/>
        </p:spPr>
        <p:txBody>
          <a:bodyPr wrap="square" rtlCol="0">
            <a:spAutoFit/>
          </a:bodyPr>
          <a:lstStyle/>
          <a:p>
            <a:pPr marL="285750" indent="-285750">
              <a:buFontTx/>
              <a:buChar char="-"/>
            </a:pPr>
            <a:r>
              <a:rPr lang="en-US" dirty="0"/>
              <a:t>All equipment and catering that have been selected will show up in the (Services Summary) area</a:t>
            </a:r>
          </a:p>
          <a:p>
            <a:pPr marL="285750" indent="-285750">
              <a:buFontTx/>
              <a:buChar char="-"/>
            </a:pPr>
            <a:r>
              <a:rPr lang="en-US" dirty="0"/>
              <a:t>Once everything is correct click on (Next Step)</a:t>
            </a:r>
          </a:p>
        </p:txBody>
      </p:sp>
      <p:cxnSp>
        <p:nvCxnSpPr>
          <p:cNvPr id="8" name="Straight Arrow Connector 7"/>
          <p:cNvCxnSpPr/>
          <p:nvPr/>
        </p:nvCxnSpPr>
        <p:spPr>
          <a:xfrm flipH="1">
            <a:off x="6534151" y="1807029"/>
            <a:ext cx="2076449" cy="152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781926" y="2657476"/>
            <a:ext cx="828674" cy="510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8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45888"/>
            <a:ext cx="7225228" cy="4343738"/>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16</a:t>
            </a:fld>
            <a:endParaRPr lang="en-US"/>
          </a:p>
        </p:txBody>
      </p:sp>
      <p:sp>
        <p:nvSpPr>
          <p:cNvPr id="6" name="TextBox 5"/>
          <p:cNvSpPr txBox="1"/>
          <p:nvPr/>
        </p:nvSpPr>
        <p:spPr>
          <a:xfrm>
            <a:off x="8629650" y="1476375"/>
            <a:ext cx="2710378" cy="2031325"/>
          </a:xfrm>
          <a:prstGeom prst="rect">
            <a:avLst/>
          </a:prstGeom>
          <a:noFill/>
        </p:spPr>
        <p:txBody>
          <a:bodyPr wrap="square" rtlCol="0">
            <a:spAutoFit/>
          </a:bodyPr>
          <a:lstStyle/>
          <a:p>
            <a:pPr marL="285750" indent="-285750">
              <a:buFontTx/>
              <a:buChar char="-"/>
            </a:pPr>
            <a:r>
              <a:rPr lang="en-US" dirty="0"/>
              <a:t>Fill in the appropriate text and drop down boxes</a:t>
            </a:r>
          </a:p>
          <a:p>
            <a:pPr marL="285750" indent="-285750">
              <a:buFontTx/>
              <a:buChar char="-"/>
            </a:pPr>
            <a:r>
              <a:rPr lang="en-US" dirty="0"/>
              <a:t>Fields that must be filled in will be denoted with an *</a:t>
            </a:r>
          </a:p>
          <a:p>
            <a:endParaRPr lang="en-US" dirty="0"/>
          </a:p>
        </p:txBody>
      </p:sp>
    </p:spTree>
    <p:extLst>
      <p:ext uri="{BB962C8B-B14F-4D97-AF65-F5344CB8AC3E}">
        <p14:creationId xmlns:p14="http://schemas.microsoft.com/office/powerpoint/2010/main" val="221997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55818"/>
            <a:ext cx="7272853" cy="4372370"/>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17</a:t>
            </a:fld>
            <a:endParaRPr lang="en-US"/>
          </a:p>
        </p:txBody>
      </p:sp>
      <p:sp>
        <p:nvSpPr>
          <p:cNvPr id="6" name="TextBox 5"/>
          <p:cNvSpPr txBox="1"/>
          <p:nvPr/>
        </p:nvSpPr>
        <p:spPr>
          <a:xfrm>
            <a:off x="8667750" y="590550"/>
            <a:ext cx="2672278" cy="5909310"/>
          </a:xfrm>
          <a:prstGeom prst="rect">
            <a:avLst/>
          </a:prstGeom>
          <a:noFill/>
        </p:spPr>
        <p:txBody>
          <a:bodyPr wrap="square" rtlCol="0">
            <a:spAutoFit/>
          </a:bodyPr>
          <a:lstStyle/>
          <a:p>
            <a:pPr marL="285750" indent="-285750">
              <a:buFontTx/>
              <a:buChar char="-"/>
            </a:pPr>
            <a:r>
              <a:rPr lang="en-US" dirty="0"/>
              <a:t>If you have specific A/V needs in addition to the equipment added under (Services), enter that information in the (Describe your AV needs) text box</a:t>
            </a:r>
          </a:p>
          <a:p>
            <a:pPr marL="285750" indent="-285750">
              <a:buFontTx/>
              <a:buChar char="-"/>
            </a:pPr>
            <a:r>
              <a:rPr lang="en-US" dirty="0"/>
              <a:t>If parking passes are needed for guests then select (Yes)</a:t>
            </a:r>
          </a:p>
          <a:p>
            <a:pPr marL="285750" indent="-285750">
              <a:buFontTx/>
              <a:buChar char="-"/>
            </a:pPr>
            <a:r>
              <a:rPr lang="en-US" dirty="0"/>
              <a:t>If the event is a fundraiser then select (Yes)</a:t>
            </a:r>
          </a:p>
          <a:p>
            <a:pPr marL="285750" indent="-285750">
              <a:buFontTx/>
              <a:buChar char="-"/>
            </a:pPr>
            <a:r>
              <a:rPr lang="en-US" dirty="0"/>
              <a:t>The budget number to be used for everything except catering can be entered in the (Budget # Facility) text box</a:t>
            </a:r>
          </a:p>
          <a:p>
            <a:pPr marL="285750" indent="-285750">
              <a:buFontTx/>
              <a:buChar char="-"/>
            </a:pPr>
            <a:r>
              <a:rPr lang="en-US" dirty="0"/>
              <a:t>Once everything is complete click (Create Reservation)</a:t>
            </a:r>
          </a:p>
        </p:txBody>
      </p:sp>
      <p:cxnSp>
        <p:nvCxnSpPr>
          <p:cNvPr id="8" name="Straight Arrow Connector 7"/>
          <p:cNvCxnSpPr/>
          <p:nvPr/>
        </p:nvCxnSpPr>
        <p:spPr>
          <a:xfrm flipH="1">
            <a:off x="3228977" y="809625"/>
            <a:ext cx="5534023" cy="343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228977" y="2700338"/>
            <a:ext cx="5534023" cy="1900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228977" y="3561788"/>
            <a:ext cx="5534023" cy="1353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067051" y="4375492"/>
            <a:ext cx="5695949" cy="1158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915275" y="5734050"/>
            <a:ext cx="800100" cy="2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5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sp>
        <p:nvSpPr>
          <p:cNvPr id="4" name="Slide Number Placeholder 3"/>
          <p:cNvSpPr>
            <a:spLocks noGrp="1"/>
          </p:cNvSpPr>
          <p:nvPr>
            <p:ph type="sldNum" sz="quarter" idx="12"/>
          </p:nvPr>
        </p:nvSpPr>
        <p:spPr/>
        <p:txBody>
          <a:bodyPr/>
          <a:lstStyle/>
          <a:p>
            <a:fld id="{DCFE8AC6-424E-904F-AE4A-648F5E9D72F5}" type="slidenum">
              <a:rPr lang="en-US" smtClean="0"/>
              <a:t>18</a:t>
            </a:fld>
            <a:endParaRPr lang="en-US"/>
          </a:p>
        </p:txBody>
      </p:sp>
      <p:pic>
        <p:nvPicPr>
          <p:cNvPr id="5" name="Picture 4"/>
          <p:cNvPicPr>
            <a:picLocks noChangeAspect="1"/>
          </p:cNvPicPr>
          <p:nvPr/>
        </p:nvPicPr>
        <p:blipFill>
          <a:blip r:embed="rId2"/>
          <a:stretch>
            <a:fillRect/>
          </a:stretch>
        </p:blipFill>
        <p:spPr>
          <a:xfrm>
            <a:off x="851972" y="1528944"/>
            <a:ext cx="7444303" cy="4475444"/>
          </a:xfrm>
          <a:prstGeom prst="rect">
            <a:avLst/>
          </a:prstGeom>
        </p:spPr>
      </p:pic>
      <p:sp>
        <p:nvSpPr>
          <p:cNvPr id="6" name="TextBox 5"/>
          <p:cNvSpPr txBox="1"/>
          <p:nvPr/>
        </p:nvSpPr>
        <p:spPr>
          <a:xfrm>
            <a:off x="9001125" y="1457325"/>
            <a:ext cx="2338903" cy="4801314"/>
          </a:xfrm>
          <a:prstGeom prst="rect">
            <a:avLst/>
          </a:prstGeom>
          <a:noFill/>
        </p:spPr>
        <p:txBody>
          <a:bodyPr wrap="square" rtlCol="0">
            <a:spAutoFit/>
          </a:bodyPr>
          <a:lstStyle/>
          <a:p>
            <a:pPr marL="285750" indent="-285750">
              <a:buFontTx/>
              <a:buChar char="-"/>
            </a:pPr>
            <a:r>
              <a:rPr lang="en-US" dirty="0"/>
              <a:t>Congratulations, your event has been submitted!</a:t>
            </a:r>
          </a:p>
          <a:p>
            <a:pPr marL="285750" indent="-285750">
              <a:buFontTx/>
              <a:buChar char="-"/>
            </a:pPr>
            <a:r>
              <a:rPr lang="en-US" dirty="0"/>
              <a:t>You will receive an email with a summary of what was ordered. This summary is NOT a final total. It is only an estimate.</a:t>
            </a:r>
          </a:p>
          <a:p>
            <a:pPr marL="285750" indent="-285750">
              <a:buFontTx/>
              <a:buChar char="-"/>
            </a:pPr>
            <a:r>
              <a:rPr lang="en-US" dirty="0"/>
              <a:t>An Event Coordinator will email you within 2 business days to finalize all of the details for your event.</a:t>
            </a:r>
          </a:p>
        </p:txBody>
      </p:sp>
    </p:spTree>
    <p:extLst>
      <p:ext uri="{BB962C8B-B14F-4D97-AF65-F5344CB8AC3E}">
        <p14:creationId xmlns:p14="http://schemas.microsoft.com/office/powerpoint/2010/main" val="211558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19</a:t>
            </a:fld>
            <a:endParaRPr lang="en-US"/>
          </a:p>
        </p:txBody>
      </p:sp>
      <p:sp>
        <p:nvSpPr>
          <p:cNvPr id="3" name="Title 1"/>
          <p:cNvSpPr txBox="1">
            <a:spLocks/>
          </p:cNvSpPr>
          <p:nvPr/>
        </p:nvSpPr>
        <p:spPr>
          <a:xfrm>
            <a:off x="1771522" y="810984"/>
            <a:ext cx="8382000" cy="61383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a:lstStyle>
          <a:p>
            <a:pPr algn="ctr"/>
            <a:r>
              <a:rPr lang="en-US" sz="3200" b="1" dirty="0">
                <a:latin typeface="+mn-lt"/>
              </a:rPr>
              <a:t>Edit My Events</a:t>
            </a:r>
          </a:p>
        </p:txBody>
      </p:sp>
      <p:sp>
        <p:nvSpPr>
          <p:cNvPr id="4" name="Content Placeholder 4"/>
          <p:cNvSpPr txBox="1">
            <a:spLocks/>
          </p:cNvSpPr>
          <p:nvPr/>
        </p:nvSpPr>
        <p:spPr>
          <a:xfrm>
            <a:off x="3556000" y="944033"/>
            <a:ext cx="8229600" cy="4525963"/>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50000"/>
              </a:lnSpc>
              <a:spcBef>
                <a:spcPts val="0"/>
              </a:spcBef>
              <a:buFont typeface="Arial"/>
              <a:buNone/>
            </a:pPr>
            <a:r>
              <a:rPr lang="en-US" sz="2000" dirty="0"/>
              <a:t>  </a:t>
            </a:r>
            <a:endParaRPr lang="en-US" dirty="0"/>
          </a:p>
        </p:txBody>
      </p:sp>
      <p:sp>
        <p:nvSpPr>
          <p:cNvPr id="7" name="TextBox 6"/>
          <p:cNvSpPr txBox="1"/>
          <p:nvPr/>
        </p:nvSpPr>
        <p:spPr>
          <a:xfrm>
            <a:off x="2770589" y="2349310"/>
            <a:ext cx="7653867" cy="1938992"/>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Change your date/time </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Add A/V to your single meeting</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Cancel your large event</a:t>
            </a:r>
          </a:p>
        </p:txBody>
      </p:sp>
    </p:spTree>
    <p:extLst>
      <p:ext uri="{BB962C8B-B14F-4D97-AF65-F5344CB8AC3E}">
        <p14:creationId xmlns:p14="http://schemas.microsoft.com/office/powerpoint/2010/main" val="246636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2</a:t>
            </a:fld>
            <a:endParaRPr lang="en-US"/>
          </a:p>
        </p:txBody>
      </p:sp>
      <p:sp>
        <p:nvSpPr>
          <p:cNvPr id="3" name="Title 1"/>
          <p:cNvSpPr txBox="1">
            <a:spLocks/>
          </p:cNvSpPr>
          <p:nvPr/>
        </p:nvSpPr>
        <p:spPr>
          <a:xfrm>
            <a:off x="2042456" y="931334"/>
            <a:ext cx="8382000" cy="8382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a:lstStyle>
          <a:p>
            <a:pPr algn="ctr"/>
            <a:r>
              <a:rPr lang="en-US" dirty="0"/>
              <a:t>EMS Online Reservation Training</a:t>
            </a:r>
          </a:p>
        </p:txBody>
      </p:sp>
      <p:sp>
        <p:nvSpPr>
          <p:cNvPr id="5" name="TextBox 4"/>
          <p:cNvSpPr txBox="1"/>
          <p:nvPr/>
        </p:nvSpPr>
        <p:spPr>
          <a:xfrm>
            <a:off x="1669409" y="2951104"/>
            <a:ext cx="8196247" cy="1384995"/>
          </a:xfrm>
          <a:prstGeom prst="rect">
            <a:avLst/>
          </a:prstGeom>
          <a:noFill/>
        </p:spPr>
        <p:txBody>
          <a:bodyPr wrap="square" rtlCol="0">
            <a:spAutoFit/>
          </a:bodyPr>
          <a:lstStyle/>
          <a:p>
            <a:pPr algn="ctr">
              <a:spcBef>
                <a:spcPts val="0"/>
              </a:spcBef>
              <a:spcAft>
                <a:spcPts val="0"/>
              </a:spcAft>
            </a:pPr>
            <a:r>
              <a:rPr lang="en-US" sz="3200" dirty="0"/>
              <a:t>Faculty/Staff URL:  </a:t>
            </a:r>
            <a:r>
              <a:rPr lang="en-US" sz="2400" u="sng"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https://missouristate.emscloudservice.com/web/samlauth.aspx</a:t>
            </a:r>
            <a:endParaRPr lang="en-US" sz="2400" dirty="0">
              <a:effectLst/>
              <a:latin typeface="Calibri" panose="020F0502020204030204" pitchFamily="34" charset="0"/>
              <a:ea typeface="Calibri" panose="020F0502020204030204" pitchFamily="34" charset="0"/>
            </a:endParaRPr>
          </a:p>
          <a:p>
            <a:pPr algn="ctr"/>
            <a:endParaRPr lang="en-US" sz="2800" dirty="0"/>
          </a:p>
        </p:txBody>
      </p:sp>
    </p:spTree>
    <p:extLst>
      <p:ext uri="{BB962C8B-B14F-4D97-AF65-F5344CB8AC3E}">
        <p14:creationId xmlns:p14="http://schemas.microsoft.com/office/powerpoint/2010/main" val="248788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Edit Events Example</a:t>
            </a:r>
          </a:p>
        </p:txBody>
      </p:sp>
      <p:sp>
        <p:nvSpPr>
          <p:cNvPr id="2" name="Slide Number Placeholder 1"/>
          <p:cNvSpPr>
            <a:spLocks noGrp="1"/>
          </p:cNvSpPr>
          <p:nvPr>
            <p:ph type="sldNum" sz="quarter" idx="12"/>
          </p:nvPr>
        </p:nvSpPr>
        <p:spPr/>
        <p:txBody>
          <a:bodyPr/>
          <a:lstStyle/>
          <a:p>
            <a:fld id="{DCFE8AC6-424E-904F-AE4A-648F5E9D72F5}" type="slidenum">
              <a:rPr lang="en-US" smtClean="0"/>
              <a:t>20</a:t>
            </a:fld>
            <a:endParaRPr lang="en-US"/>
          </a:p>
        </p:txBody>
      </p:sp>
      <p:pic>
        <p:nvPicPr>
          <p:cNvPr id="3" name="Picture 2"/>
          <p:cNvPicPr>
            <a:picLocks noChangeAspect="1"/>
          </p:cNvPicPr>
          <p:nvPr/>
        </p:nvPicPr>
        <p:blipFill>
          <a:blip r:embed="rId2"/>
          <a:stretch>
            <a:fillRect/>
          </a:stretch>
        </p:blipFill>
        <p:spPr>
          <a:xfrm>
            <a:off x="851972" y="1514938"/>
            <a:ext cx="7467600" cy="4489450"/>
          </a:xfrm>
          <a:prstGeom prst="rect">
            <a:avLst/>
          </a:prstGeom>
        </p:spPr>
      </p:pic>
      <p:sp>
        <p:nvSpPr>
          <p:cNvPr id="5" name="TextBox 4"/>
          <p:cNvSpPr txBox="1"/>
          <p:nvPr/>
        </p:nvSpPr>
        <p:spPr>
          <a:xfrm>
            <a:off x="8969829" y="1514938"/>
            <a:ext cx="2370199" cy="646331"/>
          </a:xfrm>
          <a:prstGeom prst="rect">
            <a:avLst/>
          </a:prstGeom>
          <a:noFill/>
        </p:spPr>
        <p:txBody>
          <a:bodyPr wrap="square" rtlCol="0">
            <a:spAutoFit/>
          </a:bodyPr>
          <a:lstStyle/>
          <a:p>
            <a:r>
              <a:rPr lang="en-US" dirty="0"/>
              <a:t>To edit your event click on (MY EVENTS)</a:t>
            </a:r>
          </a:p>
        </p:txBody>
      </p:sp>
      <p:cxnSp>
        <p:nvCxnSpPr>
          <p:cNvPr id="7" name="Straight Arrow Connector 6"/>
          <p:cNvCxnSpPr/>
          <p:nvPr/>
        </p:nvCxnSpPr>
        <p:spPr>
          <a:xfrm flipH="1">
            <a:off x="1404257" y="1850571"/>
            <a:ext cx="7456714" cy="772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64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21</a:t>
            </a:fld>
            <a:endParaRPr lang="en-US"/>
          </a:p>
        </p:txBody>
      </p:sp>
      <p:pic>
        <p:nvPicPr>
          <p:cNvPr id="4" name="Picture 3"/>
          <p:cNvPicPr>
            <a:picLocks noChangeAspect="1"/>
          </p:cNvPicPr>
          <p:nvPr/>
        </p:nvPicPr>
        <p:blipFill>
          <a:blip r:embed="rId2"/>
          <a:stretch>
            <a:fillRect/>
          </a:stretch>
        </p:blipFill>
        <p:spPr>
          <a:xfrm>
            <a:off x="851972" y="1447800"/>
            <a:ext cx="7520383" cy="4521182"/>
          </a:xfrm>
          <a:prstGeom prst="rect">
            <a:avLst/>
          </a:prstGeom>
        </p:spPr>
      </p:pic>
      <p:sp>
        <p:nvSpPr>
          <p:cNvPr id="5" name="TextBox 4"/>
          <p:cNvSpPr txBox="1"/>
          <p:nvPr/>
        </p:nvSpPr>
        <p:spPr>
          <a:xfrm>
            <a:off x="8980714" y="1360714"/>
            <a:ext cx="2359314" cy="646331"/>
          </a:xfrm>
          <a:prstGeom prst="rect">
            <a:avLst/>
          </a:prstGeom>
          <a:noFill/>
        </p:spPr>
        <p:txBody>
          <a:bodyPr wrap="square" rtlCol="0">
            <a:spAutoFit/>
          </a:bodyPr>
          <a:lstStyle/>
          <a:p>
            <a:pPr marL="285750" indent="-285750">
              <a:buFontTx/>
              <a:buChar char="-"/>
            </a:pPr>
            <a:r>
              <a:rPr lang="en-US" dirty="0"/>
              <a:t>Click on the event to be edited</a:t>
            </a:r>
          </a:p>
        </p:txBody>
      </p:sp>
      <p:cxnSp>
        <p:nvCxnSpPr>
          <p:cNvPr id="7" name="Straight Arrow Connector 6"/>
          <p:cNvCxnSpPr/>
          <p:nvPr/>
        </p:nvCxnSpPr>
        <p:spPr>
          <a:xfrm flipH="1">
            <a:off x="2525487" y="1567543"/>
            <a:ext cx="6455227" cy="1513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3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22</a:t>
            </a:fld>
            <a:endParaRPr lang="en-US"/>
          </a:p>
        </p:txBody>
      </p:sp>
      <p:pic>
        <p:nvPicPr>
          <p:cNvPr id="4" name="Picture 3"/>
          <p:cNvPicPr>
            <a:picLocks noChangeAspect="1"/>
          </p:cNvPicPr>
          <p:nvPr/>
        </p:nvPicPr>
        <p:blipFill>
          <a:blip r:embed="rId2"/>
          <a:stretch>
            <a:fillRect/>
          </a:stretch>
        </p:blipFill>
        <p:spPr>
          <a:xfrm>
            <a:off x="851973" y="1397238"/>
            <a:ext cx="7663378" cy="4607149"/>
          </a:xfrm>
          <a:prstGeom prst="rect">
            <a:avLst/>
          </a:prstGeom>
        </p:spPr>
      </p:pic>
      <p:sp>
        <p:nvSpPr>
          <p:cNvPr id="5" name="TextBox 4"/>
          <p:cNvSpPr txBox="1"/>
          <p:nvPr/>
        </p:nvSpPr>
        <p:spPr>
          <a:xfrm>
            <a:off x="9201150" y="537267"/>
            <a:ext cx="2138878" cy="5078313"/>
          </a:xfrm>
          <a:prstGeom prst="rect">
            <a:avLst/>
          </a:prstGeom>
          <a:noFill/>
        </p:spPr>
        <p:txBody>
          <a:bodyPr wrap="square" rtlCol="0">
            <a:spAutoFit/>
          </a:bodyPr>
          <a:lstStyle/>
          <a:p>
            <a:pPr marL="285750" indent="-285750">
              <a:buFontTx/>
              <a:buChar char="-"/>
            </a:pPr>
            <a:r>
              <a:rPr lang="en-US" dirty="0"/>
              <a:t>This page displays all of the booking information for your event</a:t>
            </a:r>
          </a:p>
          <a:p>
            <a:pPr marL="285750" indent="-285750">
              <a:buFontTx/>
              <a:buChar char="-"/>
            </a:pPr>
            <a:r>
              <a:rPr lang="en-US" dirty="0"/>
              <a:t>From here the attendance numbers can be edited </a:t>
            </a:r>
          </a:p>
          <a:p>
            <a:pPr marL="285750" indent="-285750">
              <a:buFontTx/>
              <a:buChar char="-"/>
            </a:pPr>
            <a:r>
              <a:rPr lang="en-US" dirty="0"/>
              <a:t>The parking pass and fundraiser designations can be found under (ADDITIONAL INFORMATION)</a:t>
            </a:r>
          </a:p>
          <a:p>
            <a:pPr marL="285750" indent="-285750">
              <a:buFontTx/>
              <a:buChar char="-"/>
            </a:pPr>
            <a:r>
              <a:rPr lang="en-US" dirty="0"/>
              <a:t>Information about the events location can be found here</a:t>
            </a:r>
          </a:p>
        </p:txBody>
      </p:sp>
      <p:cxnSp>
        <p:nvCxnSpPr>
          <p:cNvPr id="7" name="Straight Arrow Connector 6"/>
          <p:cNvCxnSpPr/>
          <p:nvPr/>
        </p:nvCxnSpPr>
        <p:spPr>
          <a:xfrm flipH="1">
            <a:off x="6467476" y="1831865"/>
            <a:ext cx="2809874" cy="269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543176" y="2390775"/>
            <a:ext cx="6734174" cy="537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7800" y="4604657"/>
            <a:ext cx="4019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90" y="1377330"/>
            <a:ext cx="5421682" cy="457709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428" y="1384481"/>
            <a:ext cx="5397250" cy="456411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539" y="1384481"/>
            <a:ext cx="5686425" cy="4791075"/>
          </a:xfrm>
          <a:prstGeom prst="rect">
            <a:avLst/>
          </a:prstGeom>
        </p:spPr>
      </p:pic>
    </p:spTree>
    <p:extLst>
      <p:ext uri="{BB962C8B-B14F-4D97-AF65-F5344CB8AC3E}">
        <p14:creationId xmlns:p14="http://schemas.microsoft.com/office/powerpoint/2010/main" val="67534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3"/>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6"/>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23</a:t>
            </a:fld>
            <a:endParaRPr lang="en-US"/>
          </a:p>
        </p:txBody>
      </p:sp>
      <p:pic>
        <p:nvPicPr>
          <p:cNvPr id="4" name="Picture 3"/>
          <p:cNvPicPr>
            <a:picLocks noChangeAspect="1"/>
          </p:cNvPicPr>
          <p:nvPr/>
        </p:nvPicPr>
        <p:blipFill>
          <a:blip r:embed="rId2"/>
          <a:stretch>
            <a:fillRect/>
          </a:stretch>
        </p:blipFill>
        <p:spPr>
          <a:xfrm>
            <a:off x="851972" y="1426029"/>
            <a:ext cx="7615488" cy="4578359"/>
          </a:xfrm>
          <a:prstGeom prst="rect">
            <a:avLst/>
          </a:prstGeom>
        </p:spPr>
      </p:pic>
      <p:sp>
        <p:nvSpPr>
          <p:cNvPr id="5" name="TextBox 4"/>
          <p:cNvSpPr txBox="1"/>
          <p:nvPr/>
        </p:nvSpPr>
        <p:spPr>
          <a:xfrm>
            <a:off x="8773886" y="1426029"/>
            <a:ext cx="2566142" cy="2031325"/>
          </a:xfrm>
          <a:prstGeom prst="rect">
            <a:avLst/>
          </a:prstGeom>
          <a:noFill/>
        </p:spPr>
        <p:txBody>
          <a:bodyPr wrap="square" rtlCol="0">
            <a:spAutoFit/>
          </a:bodyPr>
          <a:lstStyle/>
          <a:p>
            <a:pPr marL="285750" indent="-285750">
              <a:buFontTx/>
              <a:buChar char="-"/>
            </a:pPr>
            <a:r>
              <a:rPr lang="en-US" dirty="0"/>
              <a:t>To see what services are already applied to the event click (View Services)</a:t>
            </a:r>
          </a:p>
          <a:p>
            <a:pPr marL="285750" indent="-285750">
              <a:buFontTx/>
              <a:buChar char="-"/>
            </a:pPr>
            <a:r>
              <a:rPr lang="en-US" dirty="0"/>
              <a:t>To make a change to services click on (Manage Services)</a:t>
            </a:r>
          </a:p>
        </p:txBody>
      </p:sp>
      <p:cxnSp>
        <p:nvCxnSpPr>
          <p:cNvPr id="7" name="Straight Arrow Connector 6"/>
          <p:cNvCxnSpPr/>
          <p:nvPr/>
        </p:nvCxnSpPr>
        <p:spPr>
          <a:xfrm flipH="1">
            <a:off x="1338943" y="1611086"/>
            <a:ext cx="7522028" cy="321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72343" y="2721429"/>
            <a:ext cx="6988628" cy="210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3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24</a:t>
            </a:fld>
            <a:endParaRPr lang="en-US"/>
          </a:p>
        </p:txBody>
      </p:sp>
      <p:pic>
        <p:nvPicPr>
          <p:cNvPr id="4" name="Picture 3"/>
          <p:cNvPicPr>
            <a:picLocks noChangeAspect="1"/>
          </p:cNvPicPr>
          <p:nvPr/>
        </p:nvPicPr>
        <p:blipFill>
          <a:blip r:embed="rId2"/>
          <a:stretch>
            <a:fillRect/>
          </a:stretch>
        </p:blipFill>
        <p:spPr>
          <a:xfrm>
            <a:off x="851972" y="1431596"/>
            <a:ext cx="7606228" cy="4572792"/>
          </a:xfrm>
          <a:prstGeom prst="rect">
            <a:avLst/>
          </a:prstGeom>
        </p:spPr>
      </p:pic>
      <p:sp>
        <p:nvSpPr>
          <p:cNvPr id="5" name="TextBox 4"/>
          <p:cNvSpPr txBox="1"/>
          <p:nvPr/>
        </p:nvSpPr>
        <p:spPr>
          <a:xfrm>
            <a:off x="8991600" y="1431596"/>
            <a:ext cx="2348428" cy="3970318"/>
          </a:xfrm>
          <a:prstGeom prst="rect">
            <a:avLst/>
          </a:prstGeom>
          <a:noFill/>
        </p:spPr>
        <p:txBody>
          <a:bodyPr wrap="square" rtlCol="0">
            <a:spAutoFit/>
          </a:bodyPr>
          <a:lstStyle/>
          <a:p>
            <a:pPr marL="285750" indent="-285750">
              <a:buFontTx/>
              <a:buChar char="-"/>
            </a:pPr>
            <a:r>
              <a:rPr lang="en-US" dirty="0"/>
              <a:t>To edit item specific equipment or catering click on the pencil icon next to the item to be edited </a:t>
            </a:r>
          </a:p>
          <a:p>
            <a:pPr marL="285750" indent="-285750">
              <a:buFontTx/>
              <a:buChar char="-"/>
            </a:pPr>
            <a:r>
              <a:rPr lang="en-US" dirty="0"/>
              <a:t>Popup windows will allow changes to be made</a:t>
            </a:r>
          </a:p>
          <a:p>
            <a:pPr marL="285750" indent="-285750">
              <a:buFontTx/>
              <a:buChar char="-"/>
            </a:pPr>
            <a:r>
              <a:rPr lang="en-US" dirty="0"/>
              <a:t>Note: these popups are the same as adding in new equipment or catering</a:t>
            </a:r>
          </a:p>
        </p:txBody>
      </p:sp>
      <p:cxnSp>
        <p:nvCxnSpPr>
          <p:cNvPr id="7" name="Straight Arrow Connector 6"/>
          <p:cNvCxnSpPr/>
          <p:nvPr/>
        </p:nvCxnSpPr>
        <p:spPr>
          <a:xfrm flipH="1">
            <a:off x="6433457" y="1690688"/>
            <a:ext cx="2558143" cy="153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433457" y="1690688"/>
            <a:ext cx="2558143" cy="1966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239000" y="1690688"/>
            <a:ext cx="1752600" cy="173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773" y="3726325"/>
            <a:ext cx="4376424" cy="232726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72" y="1448262"/>
            <a:ext cx="3652230" cy="4556126"/>
          </a:xfrm>
          <a:prstGeom prst="rect">
            <a:avLst/>
          </a:prstGeom>
        </p:spPr>
      </p:pic>
      <p:cxnSp>
        <p:nvCxnSpPr>
          <p:cNvPr id="15" name="Straight Arrow Connector 14"/>
          <p:cNvCxnSpPr/>
          <p:nvPr/>
        </p:nvCxnSpPr>
        <p:spPr>
          <a:xfrm flipH="1" flipV="1">
            <a:off x="4517774" y="2674144"/>
            <a:ext cx="4473826" cy="61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 idx="3"/>
          </p:cNvCxnSpPr>
          <p:nvPr/>
        </p:nvCxnSpPr>
        <p:spPr>
          <a:xfrm flipH="1">
            <a:off x="8458200" y="3290896"/>
            <a:ext cx="533400" cy="427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98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25</a:t>
            </a:fld>
            <a:endParaRPr lang="en-US"/>
          </a:p>
        </p:txBody>
      </p:sp>
      <p:pic>
        <p:nvPicPr>
          <p:cNvPr id="4" name="Picture 3"/>
          <p:cNvPicPr>
            <a:picLocks noChangeAspect="1"/>
          </p:cNvPicPr>
          <p:nvPr/>
        </p:nvPicPr>
        <p:blipFill>
          <a:blip r:embed="rId2"/>
          <a:stretch>
            <a:fillRect/>
          </a:stretch>
        </p:blipFill>
        <p:spPr>
          <a:xfrm>
            <a:off x="851972" y="1431277"/>
            <a:ext cx="7464714" cy="4487715"/>
          </a:xfrm>
          <a:prstGeom prst="rect">
            <a:avLst/>
          </a:prstGeom>
        </p:spPr>
      </p:pic>
      <p:sp>
        <p:nvSpPr>
          <p:cNvPr id="5" name="TextBox 4"/>
          <p:cNvSpPr txBox="1"/>
          <p:nvPr/>
        </p:nvSpPr>
        <p:spPr>
          <a:xfrm>
            <a:off x="8773886" y="1349829"/>
            <a:ext cx="2566142" cy="3416320"/>
          </a:xfrm>
          <a:prstGeom prst="rect">
            <a:avLst/>
          </a:prstGeom>
          <a:noFill/>
        </p:spPr>
        <p:txBody>
          <a:bodyPr wrap="square" rtlCol="0">
            <a:spAutoFit/>
          </a:bodyPr>
          <a:lstStyle/>
          <a:p>
            <a:pPr marL="285750" indent="-285750">
              <a:buFontTx/>
              <a:buChar char="-"/>
            </a:pPr>
            <a:r>
              <a:rPr lang="en-US" dirty="0"/>
              <a:t>If specific items need to be deleted, they can be deleted by clicking the – button next to the item to be deleted</a:t>
            </a:r>
          </a:p>
          <a:p>
            <a:pPr marL="285750" indent="-285750">
              <a:buFontTx/>
              <a:buChar char="-"/>
            </a:pPr>
            <a:r>
              <a:rPr lang="en-US" dirty="0"/>
              <a:t> If all equipment or catering needs to be deleted, click the – button next to Equipment or Food and Beverage</a:t>
            </a:r>
          </a:p>
        </p:txBody>
      </p:sp>
      <p:cxnSp>
        <p:nvCxnSpPr>
          <p:cNvPr id="7" name="Straight Arrow Connector 6"/>
          <p:cNvCxnSpPr/>
          <p:nvPr/>
        </p:nvCxnSpPr>
        <p:spPr>
          <a:xfrm flipH="1">
            <a:off x="4844142" y="1556657"/>
            <a:ext cx="3929743" cy="1648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44143" y="1556657"/>
            <a:ext cx="3929743" cy="2035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757057" y="2971800"/>
            <a:ext cx="4016829" cy="232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757057" y="3204675"/>
            <a:ext cx="4016829" cy="20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26</a:t>
            </a:fld>
            <a:endParaRPr lang="en-US"/>
          </a:p>
        </p:txBody>
      </p:sp>
      <p:pic>
        <p:nvPicPr>
          <p:cNvPr id="4" name="Picture 3"/>
          <p:cNvPicPr>
            <a:picLocks noChangeAspect="1"/>
          </p:cNvPicPr>
          <p:nvPr/>
        </p:nvPicPr>
        <p:blipFill>
          <a:blip r:embed="rId2"/>
          <a:stretch>
            <a:fillRect/>
          </a:stretch>
        </p:blipFill>
        <p:spPr>
          <a:xfrm>
            <a:off x="851972" y="1405419"/>
            <a:ext cx="7649771" cy="4598970"/>
          </a:xfrm>
          <a:prstGeom prst="rect">
            <a:avLst/>
          </a:prstGeom>
        </p:spPr>
      </p:pic>
      <p:sp>
        <p:nvSpPr>
          <p:cNvPr id="5" name="TextBox 4"/>
          <p:cNvSpPr txBox="1"/>
          <p:nvPr/>
        </p:nvSpPr>
        <p:spPr>
          <a:xfrm>
            <a:off x="9067800" y="1405419"/>
            <a:ext cx="2272228" cy="1477328"/>
          </a:xfrm>
          <a:prstGeom prst="rect">
            <a:avLst/>
          </a:prstGeom>
          <a:noFill/>
        </p:spPr>
        <p:txBody>
          <a:bodyPr wrap="square" rtlCol="0">
            <a:spAutoFit/>
          </a:bodyPr>
          <a:lstStyle/>
          <a:p>
            <a:pPr marL="285750" indent="-285750">
              <a:buFontTx/>
              <a:buChar char="-"/>
            </a:pPr>
            <a:r>
              <a:rPr lang="en-US" dirty="0"/>
              <a:t>To make sure everything is correct click on (View Reservation Summary)</a:t>
            </a:r>
          </a:p>
        </p:txBody>
      </p:sp>
      <p:cxnSp>
        <p:nvCxnSpPr>
          <p:cNvPr id="7" name="Straight Arrow Connector 6"/>
          <p:cNvCxnSpPr/>
          <p:nvPr/>
        </p:nvCxnSpPr>
        <p:spPr>
          <a:xfrm flipH="1">
            <a:off x="7500257" y="1611086"/>
            <a:ext cx="1665514" cy="1271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74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27</a:t>
            </a:fld>
            <a:endParaRPr lang="en-US"/>
          </a:p>
        </p:txBody>
      </p:sp>
      <p:pic>
        <p:nvPicPr>
          <p:cNvPr id="4" name="Picture 3"/>
          <p:cNvPicPr>
            <a:picLocks noChangeAspect="1"/>
          </p:cNvPicPr>
          <p:nvPr/>
        </p:nvPicPr>
        <p:blipFill>
          <a:blip r:embed="rId2"/>
          <a:stretch>
            <a:fillRect/>
          </a:stretch>
        </p:blipFill>
        <p:spPr>
          <a:xfrm>
            <a:off x="851972" y="1392331"/>
            <a:ext cx="7671542" cy="4612058"/>
          </a:xfrm>
          <a:prstGeom prst="rect">
            <a:avLst/>
          </a:prstGeom>
        </p:spPr>
      </p:pic>
      <p:sp>
        <p:nvSpPr>
          <p:cNvPr id="5" name="TextBox 4"/>
          <p:cNvSpPr txBox="1"/>
          <p:nvPr/>
        </p:nvSpPr>
        <p:spPr>
          <a:xfrm>
            <a:off x="8980714" y="1392331"/>
            <a:ext cx="2359314" cy="2585323"/>
          </a:xfrm>
          <a:prstGeom prst="rect">
            <a:avLst/>
          </a:prstGeom>
          <a:noFill/>
        </p:spPr>
        <p:txBody>
          <a:bodyPr wrap="square" rtlCol="0">
            <a:spAutoFit/>
          </a:bodyPr>
          <a:lstStyle/>
          <a:p>
            <a:pPr marL="285750" indent="-285750">
              <a:buFontTx/>
              <a:buChar char="-"/>
            </a:pPr>
            <a:r>
              <a:rPr lang="en-US" dirty="0"/>
              <a:t>The Reservation Summary will give you an estimated cost of the event along with a detailed list of the services requested</a:t>
            </a:r>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4096168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28</a:t>
            </a:fld>
            <a:endParaRPr lang="en-US"/>
          </a:p>
        </p:txBody>
      </p:sp>
      <p:pic>
        <p:nvPicPr>
          <p:cNvPr id="4" name="Picture 3"/>
          <p:cNvPicPr>
            <a:picLocks noChangeAspect="1"/>
          </p:cNvPicPr>
          <p:nvPr/>
        </p:nvPicPr>
        <p:blipFill>
          <a:blip r:embed="rId2"/>
          <a:stretch>
            <a:fillRect/>
          </a:stretch>
        </p:blipFill>
        <p:spPr>
          <a:xfrm>
            <a:off x="851972" y="1398874"/>
            <a:ext cx="7660657" cy="4605514"/>
          </a:xfrm>
          <a:prstGeom prst="rect">
            <a:avLst/>
          </a:prstGeom>
        </p:spPr>
      </p:pic>
      <p:sp>
        <p:nvSpPr>
          <p:cNvPr id="6" name="TextBox 5"/>
          <p:cNvSpPr txBox="1"/>
          <p:nvPr/>
        </p:nvSpPr>
        <p:spPr>
          <a:xfrm>
            <a:off x="8882743" y="1398874"/>
            <a:ext cx="2457285" cy="1754326"/>
          </a:xfrm>
          <a:prstGeom prst="rect">
            <a:avLst/>
          </a:prstGeom>
          <a:noFill/>
        </p:spPr>
        <p:txBody>
          <a:bodyPr wrap="square" rtlCol="0">
            <a:spAutoFit/>
          </a:bodyPr>
          <a:lstStyle/>
          <a:p>
            <a:r>
              <a:rPr lang="en-US" dirty="0"/>
              <a:t>- If the name, event type, time and date, or location need to be edited for a particular event click on the pencil icon on the event</a:t>
            </a:r>
          </a:p>
        </p:txBody>
      </p:sp>
      <p:cxnSp>
        <p:nvCxnSpPr>
          <p:cNvPr id="8" name="Straight Arrow Connector 7"/>
          <p:cNvCxnSpPr/>
          <p:nvPr/>
        </p:nvCxnSpPr>
        <p:spPr>
          <a:xfrm flipH="1">
            <a:off x="1045029" y="1600200"/>
            <a:ext cx="7913914" cy="2667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96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29</a:t>
            </a:fld>
            <a:endParaRPr lang="en-US"/>
          </a:p>
        </p:txBody>
      </p:sp>
      <p:pic>
        <p:nvPicPr>
          <p:cNvPr id="4" name="Picture 3"/>
          <p:cNvPicPr>
            <a:picLocks noChangeAspect="1"/>
          </p:cNvPicPr>
          <p:nvPr/>
        </p:nvPicPr>
        <p:blipFill>
          <a:blip r:embed="rId2"/>
          <a:stretch>
            <a:fillRect/>
          </a:stretch>
        </p:blipFill>
        <p:spPr>
          <a:xfrm>
            <a:off x="851972" y="1393371"/>
            <a:ext cx="7669810" cy="4611017"/>
          </a:xfrm>
          <a:prstGeom prst="rect">
            <a:avLst/>
          </a:prstGeom>
        </p:spPr>
      </p:pic>
      <p:sp>
        <p:nvSpPr>
          <p:cNvPr id="7" name="TextBox 6"/>
          <p:cNvSpPr txBox="1"/>
          <p:nvPr/>
        </p:nvSpPr>
        <p:spPr>
          <a:xfrm>
            <a:off x="8833757" y="566287"/>
            <a:ext cx="2468171" cy="5909310"/>
          </a:xfrm>
          <a:prstGeom prst="rect">
            <a:avLst/>
          </a:prstGeom>
          <a:noFill/>
        </p:spPr>
        <p:txBody>
          <a:bodyPr wrap="square" rtlCol="0">
            <a:spAutoFit/>
          </a:bodyPr>
          <a:lstStyle/>
          <a:p>
            <a:pPr marL="285750" indent="-285750">
              <a:buFontTx/>
              <a:buChar char="-"/>
            </a:pPr>
            <a:r>
              <a:rPr lang="en-US" dirty="0"/>
              <a:t>The name of the event can be edited in (Event Name)</a:t>
            </a:r>
          </a:p>
          <a:p>
            <a:pPr marL="285750" indent="-285750">
              <a:buFontTx/>
              <a:buChar char="-"/>
            </a:pPr>
            <a:r>
              <a:rPr lang="en-US" dirty="0"/>
              <a:t>The event type can be changed in (Event Type)</a:t>
            </a:r>
          </a:p>
          <a:p>
            <a:pPr marL="285750" indent="-285750">
              <a:buFontTx/>
              <a:buChar char="-"/>
            </a:pPr>
            <a:r>
              <a:rPr lang="en-US" dirty="0"/>
              <a:t>The date and time can be adjusted under (Date &amp; Time)</a:t>
            </a:r>
          </a:p>
          <a:p>
            <a:pPr marL="285750" indent="-285750">
              <a:buFontTx/>
              <a:buChar char="-"/>
            </a:pPr>
            <a:r>
              <a:rPr lang="en-US" dirty="0"/>
              <a:t>If the room needs to be changed, or is not available for the new date and time, the (Setup Type), (Room Type), and (Number of People) can be adjusted under (Let Me Search For A Room) to help you find a space that is available</a:t>
            </a:r>
          </a:p>
        </p:txBody>
      </p:sp>
      <p:cxnSp>
        <p:nvCxnSpPr>
          <p:cNvPr id="9" name="Straight Arrow Connector 8"/>
          <p:cNvCxnSpPr/>
          <p:nvPr/>
        </p:nvCxnSpPr>
        <p:spPr>
          <a:xfrm flipH="1">
            <a:off x="2155371" y="805543"/>
            <a:ext cx="6792686" cy="2035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55371" y="1600200"/>
            <a:ext cx="6792686" cy="1545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698171" y="2395996"/>
            <a:ext cx="7249886" cy="1228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513115" y="2395996"/>
            <a:ext cx="7434942" cy="152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155371" y="2395996"/>
            <a:ext cx="6792686" cy="152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155371" y="3243943"/>
            <a:ext cx="6754586" cy="1883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155371" y="3243943"/>
            <a:ext cx="6754586" cy="2155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371600" y="3243943"/>
            <a:ext cx="7538357" cy="259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71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6"/>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8"/>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3</a:t>
            </a:fld>
            <a:endParaRPr lang="en-US"/>
          </a:p>
        </p:txBody>
      </p:sp>
      <p:sp>
        <p:nvSpPr>
          <p:cNvPr id="4" name="TextBox 3"/>
          <p:cNvSpPr txBox="1"/>
          <p:nvPr/>
        </p:nvSpPr>
        <p:spPr>
          <a:xfrm>
            <a:off x="3268135" y="635343"/>
            <a:ext cx="5604933" cy="584775"/>
          </a:xfrm>
          <a:prstGeom prst="rect">
            <a:avLst/>
          </a:prstGeom>
          <a:noFill/>
        </p:spPr>
        <p:txBody>
          <a:bodyPr wrap="square" rtlCol="0">
            <a:spAutoFit/>
          </a:bodyPr>
          <a:lstStyle/>
          <a:p>
            <a:pPr algn="ctr"/>
            <a:r>
              <a:rPr lang="en-US" sz="3200" b="1" dirty="0">
                <a:solidFill>
                  <a:srgbClr val="5E0009"/>
                </a:solidFill>
              </a:rPr>
              <a:t>PSU Terminology</a:t>
            </a:r>
          </a:p>
        </p:txBody>
      </p:sp>
      <p:sp>
        <p:nvSpPr>
          <p:cNvPr id="10" name="TextBox 9"/>
          <p:cNvSpPr txBox="1"/>
          <p:nvPr/>
        </p:nvSpPr>
        <p:spPr>
          <a:xfrm>
            <a:off x="728133" y="1203074"/>
            <a:ext cx="5791200"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a:t>Banner Space</a:t>
            </a:r>
          </a:p>
          <a:p>
            <a:pPr marL="742950" lvl="1" indent="-285750">
              <a:buFont typeface="Arial" panose="020B0604020202020204" pitchFamily="34" charset="0"/>
              <a:buChar char="•"/>
            </a:pPr>
            <a:r>
              <a:rPr lang="en-US" dirty="0"/>
              <a:t>The Area above the staircase between 1</a:t>
            </a:r>
            <a:r>
              <a:rPr lang="en-US" baseline="30000" dirty="0"/>
              <a:t>st</a:t>
            </a:r>
            <a:r>
              <a:rPr lang="en-US" dirty="0"/>
              <a:t> and 2</a:t>
            </a:r>
            <a:r>
              <a:rPr lang="en-US" baseline="30000" dirty="0"/>
              <a:t>nd</a:t>
            </a:r>
            <a:r>
              <a:rPr lang="en-US" dirty="0"/>
              <a:t> flr.</a:t>
            </a:r>
          </a:p>
          <a:p>
            <a:pPr marL="742950" lvl="1" indent="-285750">
              <a:buFont typeface="Arial" panose="020B0604020202020204" pitchFamily="34" charset="0"/>
              <a:buChar char="•"/>
            </a:pPr>
            <a:r>
              <a:rPr lang="en-US" dirty="0"/>
              <a:t>Can be booked 2 days out </a:t>
            </a:r>
          </a:p>
          <a:p>
            <a:pPr lvl="1"/>
            <a:endParaRPr lang="en-US" dirty="0"/>
          </a:p>
          <a:p>
            <a:pPr marL="285750" indent="-285750">
              <a:buFont typeface="Arial" panose="020B0604020202020204" pitchFamily="34" charset="0"/>
              <a:buChar char="•"/>
            </a:pPr>
            <a:r>
              <a:rPr lang="en-US" b="1" dirty="0"/>
              <a:t>Contact Tables:</a:t>
            </a:r>
          </a:p>
          <a:p>
            <a:pPr marL="742950" lvl="1" indent="-285750">
              <a:buFont typeface="Arial" panose="020B0604020202020204" pitchFamily="34" charset="0"/>
              <a:buChar char="•"/>
            </a:pPr>
            <a:r>
              <a:rPr lang="en-US" dirty="0"/>
              <a:t>4 tables under the staircase on 2</a:t>
            </a:r>
            <a:r>
              <a:rPr lang="en-US" baseline="30000" dirty="0"/>
              <a:t>nd</a:t>
            </a:r>
            <a:r>
              <a:rPr lang="en-US" dirty="0"/>
              <a:t> flr of PSU</a:t>
            </a:r>
          </a:p>
          <a:p>
            <a:pPr marL="742950" lvl="1" indent="-285750">
              <a:buFont typeface="Arial" panose="020B0604020202020204" pitchFamily="34" charset="0"/>
              <a:buChar char="•"/>
            </a:pPr>
            <a:r>
              <a:rPr lang="en-US" dirty="0"/>
              <a:t>3 tables outside across from Siceluff</a:t>
            </a:r>
          </a:p>
          <a:p>
            <a:pPr marL="742950" lvl="1" indent="-285750">
              <a:buFont typeface="Arial" panose="020B0604020202020204" pitchFamily="34" charset="0"/>
              <a:buChar char="•"/>
            </a:pPr>
            <a:r>
              <a:rPr lang="en-US" dirty="0"/>
              <a:t>Can book 2 days out</a:t>
            </a:r>
          </a:p>
          <a:p>
            <a:pPr lvl="1"/>
            <a:endParaRPr lang="en-US" dirty="0"/>
          </a:p>
          <a:p>
            <a:pPr marL="285750" indent="-285750">
              <a:buFont typeface="Arial" panose="020B0604020202020204" pitchFamily="34" charset="0"/>
              <a:buChar char="•"/>
            </a:pPr>
            <a:r>
              <a:rPr lang="en-US" b="1" dirty="0"/>
              <a:t>Boardrooms</a:t>
            </a:r>
          </a:p>
          <a:p>
            <a:pPr marL="742950" lvl="1" indent="-285750">
              <a:buFont typeface="Arial" panose="020B0604020202020204" pitchFamily="34" charset="0"/>
              <a:buChar char="•"/>
            </a:pPr>
            <a:r>
              <a:rPr lang="en-US" dirty="0"/>
              <a:t>309/310/311</a:t>
            </a:r>
          </a:p>
          <a:p>
            <a:pPr marL="742950" lvl="1" indent="-285750">
              <a:buFont typeface="Arial" panose="020B0604020202020204" pitchFamily="34" charset="0"/>
              <a:buChar char="•"/>
            </a:pPr>
            <a:r>
              <a:rPr lang="en-US" dirty="0"/>
              <a:t>Otherwise known as fishbowl rooms  </a:t>
            </a:r>
            <a:r>
              <a:rPr lang="en-US" dirty="0">
                <a:sym typeface="Wingdings" panose="05000000000000000000" pitchFamily="2" charset="2"/>
              </a:rPr>
              <a:t></a:t>
            </a:r>
          </a:p>
          <a:p>
            <a:pPr marL="742950" lvl="1" indent="-285750">
              <a:buFont typeface="Arial" panose="020B0604020202020204" pitchFamily="34" charset="0"/>
              <a:buChar char="•"/>
            </a:pPr>
            <a:r>
              <a:rPr lang="en-US" dirty="0">
                <a:sym typeface="Wingdings" panose="05000000000000000000" pitchFamily="2" charset="2"/>
              </a:rPr>
              <a:t>Can be booked anytime</a:t>
            </a:r>
          </a:p>
          <a:p>
            <a:pPr lvl="1"/>
            <a:endParaRPr lang="en-US" dirty="0">
              <a:sym typeface="Wingdings" panose="05000000000000000000" pitchFamily="2" charset="2"/>
            </a:endParaRPr>
          </a:p>
          <a:p>
            <a:pPr marL="285750" indent="-285750">
              <a:buFont typeface="Arial" panose="020B0604020202020204" pitchFamily="34" charset="0"/>
              <a:buChar char="•"/>
            </a:pPr>
            <a:r>
              <a:rPr lang="en-US" b="1" dirty="0"/>
              <a:t>Breakout Rooms:</a:t>
            </a:r>
          </a:p>
          <a:p>
            <a:pPr marL="742950" lvl="1" indent="-285750">
              <a:buFont typeface="Arial" panose="020B0604020202020204" pitchFamily="34" charset="0"/>
              <a:buChar char="•"/>
            </a:pPr>
            <a:r>
              <a:rPr lang="en-US" dirty="0"/>
              <a:t>308/312/314/315/317</a:t>
            </a:r>
          </a:p>
          <a:p>
            <a:pPr marL="742950" lvl="1" indent="-285750">
              <a:buFont typeface="Arial" panose="020B0604020202020204" pitchFamily="34" charset="0"/>
              <a:buChar char="•"/>
            </a:pPr>
            <a:r>
              <a:rPr lang="en-US" dirty="0"/>
              <a:t>Can be booked 2 days out</a:t>
            </a:r>
          </a:p>
        </p:txBody>
      </p:sp>
      <p:sp>
        <p:nvSpPr>
          <p:cNvPr id="11" name="TextBox 10"/>
          <p:cNvSpPr txBox="1"/>
          <p:nvPr/>
        </p:nvSpPr>
        <p:spPr>
          <a:xfrm>
            <a:off x="7298267" y="1220118"/>
            <a:ext cx="4301067"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Large Event Space:</a:t>
            </a:r>
          </a:p>
          <a:p>
            <a:pPr marL="742950" lvl="1" indent="-285750">
              <a:buFont typeface="Arial" panose="020B0604020202020204" pitchFamily="34" charset="0"/>
              <a:buChar char="•"/>
            </a:pPr>
            <a:r>
              <a:rPr lang="en-US" dirty="0"/>
              <a:t>Grand Ballroom</a:t>
            </a:r>
          </a:p>
          <a:p>
            <a:pPr marL="742950" lvl="1" indent="-285750">
              <a:buFont typeface="Arial" panose="020B0604020202020204" pitchFamily="34" charset="0"/>
              <a:buChar char="•"/>
            </a:pPr>
            <a:r>
              <a:rPr lang="en-US" dirty="0"/>
              <a:t>Ballroom East/Ballroom West </a:t>
            </a:r>
          </a:p>
          <a:p>
            <a:pPr marL="742950" lvl="1" indent="-285750">
              <a:buFont typeface="Arial" panose="020B0604020202020204" pitchFamily="34" charset="0"/>
              <a:buChar char="•"/>
            </a:pPr>
            <a:r>
              <a:rPr lang="en-US" dirty="0"/>
              <a:t>PSU Theater</a:t>
            </a:r>
          </a:p>
          <a:p>
            <a:pPr marL="742950" lvl="1" indent="-285750">
              <a:buFont typeface="Arial" panose="020B0604020202020204" pitchFamily="34" charset="0"/>
              <a:buChar char="•"/>
            </a:pPr>
            <a:r>
              <a:rPr lang="en-US" dirty="0"/>
              <a:t>Traywick Parliamentary Rm</a:t>
            </a:r>
          </a:p>
          <a:p>
            <a:pPr marL="742950" lvl="1" indent="-285750">
              <a:buFont typeface="Arial" panose="020B0604020202020204" pitchFamily="34" charset="0"/>
              <a:buChar char="•"/>
            </a:pPr>
            <a:r>
              <a:rPr lang="en-US" dirty="0"/>
              <a:t>PSU Union Club </a:t>
            </a:r>
          </a:p>
          <a:p>
            <a:pPr marL="742950" lvl="1" indent="-285750">
              <a:buFont typeface="Arial" panose="020B0604020202020204" pitchFamily="34" charset="0"/>
              <a:buChar char="•"/>
            </a:pPr>
            <a:r>
              <a:rPr lang="en-US" dirty="0"/>
              <a:t>PSU Food Court</a:t>
            </a:r>
          </a:p>
          <a:p>
            <a:pPr marL="742950" lvl="1" indent="-285750">
              <a:buFont typeface="Arial" panose="020B0604020202020204" pitchFamily="34" charset="0"/>
              <a:buChar char="•"/>
            </a:pPr>
            <a:r>
              <a:rPr lang="en-US" dirty="0"/>
              <a:t>Can only be booked 10 days out</a:t>
            </a:r>
          </a:p>
          <a:p>
            <a:pPr lvl="1"/>
            <a:endParaRPr lang="en-US" b="1" dirty="0"/>
          </a:p>
          <a:p>
            <a:pPr marL="285750" indent="-285750">
              <a:buFont typeface="Arial" panose="020B0604020202020204" pitchFamily="34" charset="0"/>
              <a:buChar char="•"/>
            </a:pPr>
            <a:r>
              <a:rPr lang="en-US" b="1" dirty="0"/>
              <a:t>Outdoor Space:</a:t>
            </a:r>
          </a:p>
          <a:p>
            <a:pPr marL="742950" lvl="1" indent="-285750">
              <a:buFont typeface="Arial" panose="020B0604020202020204" pitchFamily="34" charset="0"/>
              <a:buChar char="•"/>
            </a:pPr>
            <a:r>
              <a:rPr lang="en-US" dirty="0"/>
              <a:t>North Mall</a:t>
            </a:r>
          </a:p>
          <a:p>
            <a:pPr marL="742950" lvl="1" indent="-285750">
              <a:buFont typeface="Arial" panose="020B0604020202020204" pitchFamily="34" charset="0"/>
              <a:buChar char="•"/>
            </a:pPr>
            <a:r>
              <a:rPr lang="en-US" dirty="0"/>
              <a:t>North Patio</a:t>
            </a:r>
          </a:p>
          <a:p>
            <a:pPr marL="742950" lvl="1" indent="-285750">
              <a:buFont typeface="Arial" panose="020B0604020202020204" pitchFamily="34" charset="0"/>
              <a:buChar char="•"/>
            </a:pPr>
            <a:r>
              <a:rPr lang="en-US" dirty="0"/>
              <a:t>Bear Paw Stage</a:t>
            </a:r>
          </a:p>
          <a:p>
            <a:pPr marL="742950" lvl="1" indent="-285750">
              <a:buFont typeface="Arial" panose="020B0604020202020204" pitchFamily="34" charset="0"/>
              <a:buChar char="•"/>
            </a:pPr>
            <a:r>
              <a:rPr lang="en-US" dirty="0"/>
              <a:t>Can only be booked 10 days out</a:t>
            </a:r>
          </a:p>
          <a:p>
            <a:endParaRPr lang="en-US" dirty="0"/>
          </a:p>
        </p:txBody>
      </p:sp>
    </p:spTree>
    <p:extLst>
      <p:ext uri="{BB962C8B-B14F-4D97-AF65-F5344CB8AC3E}">
        <p14:creationId xmlns:p14="http://schemas.microsoft.com/office/powerpoint/2010/main" val="2412844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30</a:t>
            </a:fld>
            <a:endParaRPr lang="en-US"/>
          </a:p>
        </p:txBody>
      </p:sp>
      <p:pic>
        <p:nvPicPr>
          <p:cNvPr id="4" name="Picture 3"/>
          <p:cNvPicPr>
            <a:picLocks noChangeAspect="1"/>
          </p:cNvPicPr>
          <p:nvPr/>
        </p:nvPicPr>
        <p:blipFill>
          <a:blip r:embed="rId2"/>
          <a:stretch>
            <a:fillRect/>
          </a:stretch>
        </p:blipFill>
        <p:spPr>
          <a:xfrm>
            <a:off x="851972" y="1393371"/>
            <a:ext cx="7669809" cy="4611017"/>
          </a:xfrm>
          <a:prstGeom prst="rect">
            <a:avLst/>
          </a:prstGeom>
        </p:spPr>
      </p:pic>
      <p:sp>
        <p:nvSpPr>
          <p:cNvPr id="6" name="TextBox 5"/>
          <p:cNvSpPr txBox="1"/>
          <p:nvPr/>
        </p:nvSpPr>
        <p:spPr>
          <a:xfrm>
            <a:off x="8850086" y="1807029"/>
            <a:ext cx="2489942" cy="4524315"/>
          </a:xfrm>
          <a:prstGeom prst="rect">
            <a:avLst/>
          </a:prstGeom>
          <a:noFill/>
        </p:spPr>
        <p:txBody>
          <a:bodyPr wrap="square" rtlCol="0">
            <a:spAutoFit/>
          </a:bodyPr>
          <a:lstStyle/>
          <a:p>
            <a:pPr marL="285750" indent="-285750">
              <a:buFontTx/>
              <a:buChar char="-"/>
            </a:pPr>
            <a:r>
              <a:rPr lang="en-US" dirty="0"/>
              <a:t>(SCHEDULE) will show all rooms that seat the number of people that you have entered</a:t>
            </a:r>
          </a:p>
          <a:p>
            <a:pPr marL="285750" indent="-285750">
              <a:buFontTx/>
              <a:buChar char="-"/>
            </a:pPr>
            <a:r>
              <a:rPr lang="en-US" dirty="0"/>
              <a:t>An available room can be selected by clicking on the + button</a:t>
            </a:r>
          </a:p>
          <a:p>
            <a:pPr marL="285750" indent="-285750">
              <a:buFontTx/>
              <a:buChar char="-"/>
            </a:pPr>
            <a:r>
              <a:rPr lang="en-US" dirty="0"/>
              <a:t>A popup window will give you the option to update the number of guests and the desired setup of the room</a:t>
            </a:r>
          </a:p>
          <a:p>
            <a:endParaRPr lang="en-US" dirty="0"/>
          </a:p>
        </p:txBody>
      </p:sp>
      <p:cxnSp>
        <p:nvCxnSpPr>
          <p:cNvPr id="8" name="Straight Arrow Connector 7"/>
          <p:cNvCxnSpPr/>
          <p:nvPr/>
        </p:nvCxnSpPr>
        <p:spPr>
          <a:xfrm flipH="1">
            <a:off x="2895600" y="2013857"/>
            <a:ext cx="6030686" cy="272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383971" y="3113314"/>
            <a:ext cx="6542315" cy="28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383971" y="3396343"/>
            <a:ext cx="6542315"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5" y="2375925"/>
            <a:ext cx="5124450" cy="2943225"/>
          </a:xfrm>
          <a:prstGeom prst="rect">
            <a:avLst/>
          </a:prstGeom>
        </p:spPr>
      </p:pic>
      <p:cxnSp>
        <p:nvCxnSpPr>
          <p:cNvPr id="9" name="Straight Arrow Connector 8"/>
          <p:cNvCxnSpPr/>
          <p:nvPr/>
        </p:nvCxnSpPr>
        <p:spPr>
          <a:xfrm flipH="1" flipV="1">
            <a:off x="7858125" y="4105275"/>
            <a:ext cx="1068161"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79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51972" y="1418508"/>
            <a:ext cx="7627999" cy="4585880"/>
          </a:xfrm>
          <a:prstGeom prst="rect">
            <a:avLst/>
          </a:prstGeom>
        </p:spPr>
      </p:pic>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614" y="2061482"/>
            <a:ext cx="5105400" cy="2495550"/>
          </a:xfrm>
          <a:prstGeom prst="rect">
            <a:avLst/>
          </a:prstGeom>
        </p:spPr>
      </p:pic>
      <p:sp>
        <p:nvSpPr>
          <p:cNvPr id="8" name="TextBox 7"/>
          <p:cNvSpPr txBox="1"/>
          <p:nvPr/>
        </p:nvSpPr>
        <p:spPr>
          <a:xfrm>
            <a:off x="9078686" y="1418508"/>
            <a:ext cx="2261342" cy="1754326"/>
          </a:xfrm>
          <a:prstGeom prst="rect">
            <a:avLst/>
          </a:prstGeom>
          <a:noFill/>
        </p:spPr>
        <p:txBody>
          <a:bodyPr wrap="square" rtlCol="0">
            <a:spAutoFit/>
          </a:bodyPr>
          <a:lstStyle/>
          <a:p>
            <a:pPr marL="285750" indent="-285750">
              <a:buFontTx/>
              <a:buChar char="-"/>
            </a:pPr>
            <a:r>
              <a:rPr lang="en-US" dirty="0"/>
              <a:t>When the details look correct click on (Add Room)</a:t>
            </a:r>
          </a:p>
          <a:p>
            <a:pPr marL="285750" indent="-285750">
              <a:buFontTx/>
              <a:buChar char="-"/>
            </a:pPr>
            <a:r>
              <a:rPr lang="en-US" dirty="0"/>
              <a:t>Next click on Update Booking</a:t>
            </a:r>
          </a:p>
          <a:p>
            <a:pPr marL="285750" indent="-285750">
              <a:buFontTx/>
              <a:buChar char="-"/>
            </a:pPr>
            <a:endParaRPr lang="en-US" dirty="0"/>
          </a:p>
        </p:txBody>
      </p:sp>
      <p:cxnSp>
        <p:nvCxnSpPr>
          <p:cNvPr id="12" name="Straight Arrow Connector 11"/>
          <p:cNvCxnSpPr/>
          <p:nvPr/>
        </p:nvCxnSpPr>
        <p:spPr>
          <a:xfrm flipH="1">
            <a:off x="7422780" y="1690688"/>
            <a:ext cx="1655906" cy="2445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19400" y="2460171"/>
            <a:ext cx="6259286" cy="1415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48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32</a:t>
            </a:fld>
            <a:endParaRPr lang="en-US"/>
          </a:p>
        </p:txBody>
      </p:sp>
      <p:pic>
        <p:nvPicPr>
          <p:cNvPr id="4" name="Picture 3"/>
          <p:cNvPicPr>
            <a:picLocks noChangeAspect="1"/>
          </p:cNvPicPr>
          <p:nvPr/>
        </p:nvPicPr>
        <p:blipFill>
          <a:blip r:embed="rId2"/>
          <a:stretch>
            <a:fillRect/>
          </a:stretch>
        </p:blipFill>
        <p:spPr>
          <a:xfrm>
            <a:off x="851973" y="1392330"/>
            <a:ext cx="7671542" cy="4612058"/>
          </a:xfrm>
          <a:prstGeom prst="rect">
            <a:avLst/>
          </a:prstGeom>
        </p:spPr>
      </p:pic>
      <p:sp>
        <p:nvSpPr>
          <p:cNvPr id="5" name="TextBox 4"/>
          <p:cNvSpPr txBox="1"/>
          <p:nvPr/>
        </p:nvSpPr>
        <p:spPr>
          <a:xfrm>
            <a:off x="8806543" y="1392330"/>
            <a:ext cx="2612571" cy="2585323"/>
          </a:xfrm>
          <a:prstGeom prst="rect">
            <a:avLst/>
          </a:prstGeom>
          <a:noFill/>
        </p:spPr>
        <p:txBody>
          <a:bodyPr wrap="square" rtlCol="0">
            <a:spAutoFit/>
          </a:bodyPr>
          <a:lstStyle/>
          <a:p>
            <a:pPr marL="285750" indent="-285750">
              <a:buFontTx/>
              <a:buChar char="-"/>
            </a:pPr>
            <a:r>
              <a:rPr lang="en-US" dirty="0"/>
              <a:t>If a new booking needs to be added to the reservation click on (New Booking)</a:t>
            </a:r>
          </a:p>
          <a:p>
            <a:pPr marL="285750" indent="-285750">
              <a:buFontTx/>
              <a:buChar char="-"/>
            </a:pPr>
            <a:r>
              <a:rPr lang="en-US" dirty="0"/>
              <a:t>Note: The steps for setting up a New Booking are identical to editing a booking</a:t>
            </a:r>
          </a:p>
          <a:p>
            <a:pPr marL="285750" indent="-285750">
              <a:buFontTx/>
              <a:buChar char="-"/>
            </a:pPr>
            <a:endParaRPr lang="en-US" dirty="0"/>
          </a:p>
        </p:txBody>
      </p:sp>
      <p:cxnSp>
        <p:nvCxnSpPr>
          <p:cNvPr id="7" name="Straight Arrow Connector 6"/>
          <p:cNvCxnSpPr/>
          <p:nvPr/>
        </p:nvCxnSpPr>
        <p:spPr>
          <a:xfrm flipH="1">
            <a:off x="8207829" y="1611086"/>
            <a:ext cx="674914" cy="2253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33</a:t>
            </a:fld>
            <a:endParaRPr lang="en-US"/>
          </a:p>
        </p:txBody>
      </p:sp>
      <p:pic>
        <p:nvPicPr>
          <p:cNvPr id="4" name="Picture 3"/>
          <p:cNvPicPr>
            <a:picLocks noChangeAspect="1"/>
          </p:cNvPicPr>
          <p:nvPr/>
        </p:nvPicPr>
        <p:blipFill>
          <a:blip r:embed="rId2"/>
          <a:stretch>
            <a:fillRect/>
          </a:stretch>
        </p:blipFill>
        <p:spPr>
          <a:xfrm>
            <a:off x="851972" y="1436914"/>
            <a:ext cx="7597383" cy="4567474"/>
          </a:xfrm>
          <a:prstGeom prst="rect">
            <a:avLst/>
          </a:prstGeom>
        </p:spPr>
      </p:pic>
      <p:sp>
        <p:nvSpPr>
          <p:cNvPr id="6" name="TextBox 5"/>
          <p:cNvSpPr txBox="1"/>
          <p:nvPr/>
        </p:nvSpPr>
        <p:spPr>
          <a:xfrm>
            <a:off x="8773886" y="1436914"/>
            <a:ext cx="2566142" cy="4801314"/>
          </a:xfrm>
          <a:prstGeom prst="rect">
            <a:avLst/>
          </a:prstGeom>
          <a:noFill/>
        </p:spPr>
        <p:txBody>
          <a:bodyPr wrap="square" rtlCol="0">
            <a:spAutoFit/>
          </a:bodyPr>
          <a:lstStyle/>
          <a:p>
            <a:pPr marL="285750" indent="-285750">
              <a:buFontTx/>
              <a:buChar char="-"/>
            </a:pPr>
            <a:r>
              <a:rPr lang="en-US" dirty="0"/>
              <a:t>If a particular booking needs to be canceled click on the – button next to the event space to be canceled</a:t>
            </a:r>
          </a:p>
          <a:p>
            <a:pPr marL="285750" indent="-285750">
              <a:buFontTx/>
              <a:buChar char="-"/>
            </a:pPr>
            <a:r>
              <a:rPr lang="en-US" dirty="0"/>
              <a:t>A popup window will ask for the cancellation reason and some additional notes can be added in the (Cancel Notes) section</a:t>
            </a:r>
          </a:p>
          <a:p>
            <a:pPr marL="285750" indent="-285750">
              <a:buFontTx/>
              <a:buChar char="-"/>
            </a:pPr>
            <a:r>
              <a:rPr lang="en-US" dirty="0"/>
              <a:t>Click (Yes, Cancel Booking) and that particular booking will be canceled</a:t>
            </a:r>
          </a:p>
          <a:p>
            <a:pPr marL="285750" indent="-285750">
              <a:buFontTx/>
              <a:buChar char="-"/>
            </a:pPr>
            <a:endParaRPr lang="en-US" dirty="0"/>
          </a:p>
        </p:txBody>
      </p:sp>
      <p:cxnSp>
        <p:nvCxnSpPr>
          <p:cNvPr id="8" name="Straight Arrow Connector 7"/>
          <p:cNvCxnSpPr/>
          <p:nvPr/>
        </p:nvCxnSpPr>
        <p:spPr>
          <a:xfrm flipH="1">
            <a:off x="1262744" y="1611086"/>
            <a:ext cx="7609113" cy="2710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430" y="1738312"/>
            <a:ext cx="5114925" cy="3381375"/>
          </a:xfrm>
          <a:prstGeom prst="rect">
            <a:avLst/>
          </a:prstGeom>
        </p:spPr>
      </p:pic>
      <p:cxnSp>
        <p:nvCxnSpPr>
          <p:cNvPr id="12" name="Straight Arrow Connector 11"/>
          <p:cNvCxnSpPr/>
          <p:nvPr/>
        </p:nvCxnSpPr>
        <p:spPr>
          <a:xfrm flipH="1">
            <a:off x="8400370" y="3015343"/>
            <a:ext cx="460601" cy="32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171727" y="4865914"/>
            <a:ext cx="1651145"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Events cont.</a:t>
            </a:r>
          </a:p>
        </p:txBody>
      </p:sp>
      <p:sp>
        <p:nvSpPr>
          <p:cNvPr id="3" name="Slide Number Placeholder 2"/>
          <p:cNvSpPr>
            <a:spLocks noGrp="1"/>
          </p:cNvSpPr>
          <p:nvPr>
            <p:ph type="sldNum" sz="quarter" idx="12"/>
          </p:nvPr>
        </p:nvSpPr>
        <p:spPr/>
        <p:txBody>
          <a:bodyPr/>
          <a:lstStyle/>
          <a:p>
            <a:fld id="{DCFE8AC6-424E-904F-AE4A-648F5E9D72F5}" type="slidenum">
              <a:rPr lang="en-US" smtClean="0"/>
              <a:t>34</a:t>
            </a:fld>
            <a:endParaRPr lang="en-US"/>
          </a:p>
        </p:txBody>
      </p:sp>
      <p:pic>
        <p:nvPicPr>
          <p:cNvPr id="5" name="Picture 4"/>
          <p:cNvPicPr>
            <a:picLocks noChangeAspect="1"/>
          </p:cNvPicPr>
          <p:nvPr/>
        </p:nvPicPr>
        <p:blipFill>
          <a:blip r:embed="rId2"/>
          <a:stretch>
            <a:fillRect/>
          </a:stretch>
        </p:blipFill>
        <p:spPr>
          <a:xfrm>
            <a:off x="851973" y="1385785"/>
            <a:ext cx="7682428" cy="4618603"/>
          </a:xfrm>
          <a:prstGeom prst="rect">
            <a:avLst/>
          </a:prstGeom>
        </p:spPr>
      </p:pic>
      <p:sp>
        <p:nvSpPr>
          <p:cNvPr id="7" name="TextBox 6"/>
          <p:cNvSpPr txBox="1"/>
          <p:nvPr/>
        </p:nvSpPr>
        <p:spPr>
          <a:xfrm>
            <a:off x="8727457" y="230589"/>
            <a:ext cx="2612571" cy="5909310"/>
          </a:xfrm>
          <a:prstGeom prst="rect">
            <a:avLst/>
          </a:prstGeom>
          <a:noFill/>
        </p:spPr>
        <p:txBody>
          <a:bodyPr wrap="square" rtlCol="0">
            <a:spAutoFit/>
          </a:bodyPr>
          <a:lstStyle/>
          <a:p>
            <a:pPr marL="285750" indent="-285750">
              <a:buFontTx/>
              <a:buChar char="-"/>
            </a:pPr>
            <a:r>
              <a:rPr lang="en-US" dirty="0"/>
              <a:t>To cancel a reservation click on (x Cancel Reservation)</a:t>
            </a:r>
          </a:p>
          <a:p>
            <a:pPr marL="285750" indent="-285750">
              <a:buFontTx/>
              <a:buChar char="-"/>
            </a:pPr>
            <a:r>
              <a:rPr lang="en-US" dirty="0"/>
              <a:t>A popup window will ask for the reason for cancelling</a:t>
            </a:r>
          </a:p>
          <a:p>
            <a:pPr marL="285750" indent="-285750">
              <a:buFontTx/>
              <a:buChar char="-"/>
            </a:pPr>
            <a:r>
              <a:rPr lang="en-US" dirty="0"/>
              <a:t>Click (Yes, Cancel Reservation) to cancel the reservation</a:t>
            </a:r>
          </a:p>
          <a:p>
            <a:pPr marL="285750" indent="-285750">
              <a:buFontTx/>
              <a:buChar char="-"/>
            </a:pPr>
            <a:r>
              <a:rPr lang="en-US" dirty="0"/>
              <a:t>Note: This will cancel everything, including all room bookings, equipment, catering requests, etc. ONLY do this if the ENTIRE event is cancelled</a:t>
            </a:r>
          </a:p>
          <a:p>
            <a:pPr marL="285750" indent="-285750">
              <a:buFontTx/>
              <a:buChar char="-"/>
            </a:pPr>
            <a:r>
              <a:rPr lang="en-US" dirty="0"/>
              <a:t>This will open up the rooms for other groups to request, and it may not be possible to get them back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1" y="1756494"/>
            <a:ext cx="5105400" cy="2857500"/>
          </a:xfrm>
          <a:prstGeom prst="rect">
            <a:avLst/>
          </a:prstGeom>
        </p:spPr>
      </p:pic>
      <p:cxnSp>
        <p:nvCxnSpPr>
          <p:cNvPr id="10" name="Straight Arrow Connector 9"/>
          <p:cNvCxnSpPr/>
          <p:nvPr/>
        </p:nvCxnSpPr>
        <p:spPr>
          <a:xfrm flipH="1">
            <a:off x="7293429" y="452669"/>
            <a:ext cx="1513114" cy="2225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251371" y="1276682"/>
            <a:ext cx="555172" cy="1117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141029" y="2142382"/>
            <a:ext cx="1665514" cy="2070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69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4</a:t>
            </a:fld>
            <a:endParaRPr lang="en-US"/>
          </a:p>
        </p:txBody>
      </p:sp>
      <p:sp>
        <p:nvSpPr>
          <p:cNvPr id="8" name="TextBox 7"/>
          <p:cNvSpPr txBox="1"/>
          <p:nvPr/>
        </p:nvSpPr>
        <p:spPr>
          <a:xfrm>
            <a:off x="3236842" y="402624"/>
            <a:ext cx="5604933" cy="584775"/>
          </a:xfrm>
          <a:prstGeom prst="rect">
            <a:avLst/>
          </a:prstGeom>
          <a:noFill/>
        </p:spPr>
        <p:txBody>
          <a:bodyPr wrap="square" rtlCol="0">
            <a:spAutoFit/>
          </a:bodyPr>
          <a:lstStyle/>
          <a:p>
            <a:pPr algn="ctr"/>
            <a:r>
              <a:rPr lang="en-US" sz="3200" b="1" dirty="0">
                <a:solidFill>
                  <a:srgbClr val="5E0009"/>
                </a:solidFill>
              </a:rPr>
              <a:t>PSU Terminology  Continued</a:t>
            </a:r>
          </a:p>
        </p:txBody>
      </p:sp>
      <p:sp>
        <p:nvSpPr>
          <p:cNvPr id="9" name="TextBox 8"/>
          <p:cNvSpPr txBox="1"/>
          <p:nvPr/>
        </p:nvSpPr>
        <p:spPr>
          <a:xfrm>
            <a:off x="1275150" y="1004676"/>
            <a:ext cx="9607092" cy="5293757"/>
          </a:xfrm>
          <a:prstGeom prst="rect">
            <a:avLst/>
          </a:prstGeom>
          <a:noFill/>
        </p:spPr>
        <p:txBody>
          <a:bodyPr wrap="square" rtlCol="0">
            <a:spAutoFit/>
          </a:bodyPr>
          <a:lstStyle/>
          <a:p>
            <a:pPr marL="285750" indent="-285750">
              <a:buFont typeface="Arial" panose="020B0604020202020204" pitchFamily="34" charset="0"/>
              <a:buChar char="•"/>
            </a:pPr>
            <a:r>
              <a:rPr lang="en-US" b="1" dirty="0"/>
              <a:t>Web Confirmed</a:t>
            </a:r>
          </a:p>
          <a:p>
            <a:pPr marL="742950" lvl="1" indent="-285750">
              <a:buFont typeface="Arial" panose="020B0604020202020204" pitchFamily="34" charset="0"/>
              <a:buChar char="•"/>
            </a:pPr>
            <a:r>
              <a:rPr lang="en-US" dirty="0"/>
              <a:t>Reservation space is confirmed</a:t>
            </a:r>
          </a:p>
          <a:p>
            <a:pPr marL="742950" lvl="1" indent="-285750">
              <a:buFont typeface="Arial" panose="020B0604020202020204" pitchFamily="34" charset="0"/>
              <a:buChar char="•"/>
            </a:pPr>
            <a:r>
              <a:rPr lang="en-US" dirty="0"/>
              <a:t>Spaces automatically confirmed – Banner, Contact Tables, Boardroom</a:t>
            </a:r>
          </a:p>
          <a:p>
            <a:pPr marL="742950" lvl="1" indent="-285750">
              <a:buFont typeface="Arial" panose="020B0604020202020204" pitchFamily="34" charset="0"/>
              <a:buChar char="•"/>
            </a:pPr>
            <a:endParaRPr lang="en-US" sz="800" b="1" dirty="0"/>
          </a:p>
          <a:p>
            <a:pPr marL="285750" indent="-285750">
              <a:buFont typeface="Arial" panose="020B0604020202020204" pitchFamily="34" charset="0"/>
              <a:buChar char="•"/>
            </a:pPr>
            <a:r>
              <a:rPr lang="en-US" b="1" dirty="0"/>
              <a:t>Web Request</a:t>
            </a:r>
          </a:p>
          <a:p>
            <a:pPr marL="742950" lvl="1" indent="-285750">
              <a:buFont typeface="Arial" panose="020B0604020202020204" pitchFamily="34" charset="0"/>
              <a:buChar char="•"/>
            </a:pPr>
            <a:r>
              <a:rPr lang="en-US" dirty="0"/>
              <a:t>Space is held but not confirmed</a:t>
            </a:r>
          </a:p>
          <a:p>
            <a:pPr marL="742950" lvl="1" indent="-285750">
              <a:buFont typeface="Arial" panose="020B0604020202020204" pitchFamily="34" charset="0"/>
              <a:buChar char="•"/>
            </a:pPr>
            <a:r>
              <a:rPr lang="en-US" dirty="0"/>
              <a:t>You will be contacted by EMS office to get more information if needed in order to confirm your space</a:t>
            </a:r>
          </a:p>
          <a:p>
            <a:pPr marL="285750" indent="-285750">
              <a:buFont typeface="Arial" panose="020B0604020202020204" pitchFamily="34" charset="0"/>
              <a:buChar char="•"/>
            </a:pPr>
            <a:endParaRPr lang="en-US" sz="800" b="1" dirty="0"/>
          </a:p>
          <a:p>
            <a:pPr marL="285750" indent="-285750">
              <a:buFont typeface="Arial" panose="020B0604020202020204" pitchFamily="34" charset="0"/>
              <a:buChar char="•"/>
            </a:pPr>
            <a:r>
              <a:rPr lang="en-US" b="1" dirty="0"/>
              <a:t>Web Conflict</a:t>
            </a:r>
          </a:p>
          <a:p>
            <a:pPr marL="742950" lvl="1" indent="-285750">
              <a:buFont typeface="Arial" panose="020B0604020202020204" pitchFamily="34" charset="0"/>
              <a:buChar char="•"/>
            </a:pPr>
            <a:r>
              <a:rPr lang="en-US" dirty="0"/>
              <a:t>The space you requested is not available on that date and time.  You need to pick another space, date, or time.  This occurs when making a reoccurring reservation</a:t>
            </a:r>
          </a:p>
          <a:p>
            <a:pPr marL="285750" indent="-285750">
              <a:buFont typeface="Arial" panose="020B0604020202020204" pitchFamily="34" charset="0"/>
              <a:buChar char="•"/>
            </a:pPr>
            <a:endParaRPr lang="en-US" sz="800" b="1" dirty="0"/>
          </a:p>
          <a:p>
            <a:pPr marL="285750" indent="-285750">
              <a:buFont typeface="Arial" panose="020B0604020202020204" pitchFamily="34" charset="0"/>
              <a:buChar char="•"/>
            </a:pPr>
            <a:r>
              <a:rPr lang="en-US" b="1" dirty="0"/>
              <a:t>Web Canceled</a:t>
            </a:r>
          </a:p>
          <a:p>
            <a:pPr marL="742950" lvl="1" indent="-285750">
              <a:buFont typeface="Arial" panose="020B0604020202020204" pitchFamily="34" charset="0"/>
              <a:buChar char="•"/>
            </a:pPr>
            <a:r>
              <a:rPr lang="en-US" dirty="0"/>
              <a:t>You have canceled your reservation through the web app</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b="1" dirty="0"/>
              <a:t>Services</a:t>
            </a:r>
          </a:p>
          <a:p>
            <a:pPr marL="1200150" lvl="2" indent="-285750">
              <a:buFont typeface="Arial" panose="020B0604020202020204" pitchFamily="34" charset="0"/>
              <a:buChar char="•"/>
            </a:pPr>
            <a:r>
              <a:rPr lang="en-US" dirty="0"/>
              <a:t>Audio/Visual </a:t>
            </a:r>
          </a:p>
          <a:p>
            <a:pPr lvl="2"/>
            <a:r>
              <a:rPr lang="en-US" dirty="0"/>
              <a:t>     </a:t>
            </a:r>
            <a:r>
              <a:rPr lang="en-US" sz="1600" dirty="0"/>
              <a:t>(PSU Spaces &amp; Specialty Event spaces have costs, Academic spaces are free but must be used as is)  </a:t>
            </a:r>
          </a:p>
          <a:p>
            <a:pPr marL="1200150" lvl="2" indent="-285750">
              <a:buFont typeface="Arial" panose="020B0604020202020204" pitchFamily="34" charset="0"/>
              <a:buChar char="•"/>
            </a:pPr>
            <a:r>
              <a:rPr lang="en-US" dirty="0"/>
              <a:t>Food &amp; Beverages</a:t>
            </a:r>
          </a:p>
          <a:p>
            <a:pPr lvl="2"/>
            <a:endParaRPr lang="en-US" dirty="0"/>
          </a:p>
        </p:txBody>
      </p:sp>
    </p:spTree>
    <p:extLst>
      <p:ext uri="{BB962C8B-B14F-4D97-AF65-F5344CB8AC3E}">
        <p14:creationId xmlns:p14="http://schemas.microsoft.com/office/powerpoint/2010/main" val="161502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5</a:t>
            </a:fld>
            <a:endParaRPr lang="en-US"/>
          </a:p>
        </p:txBody>
      </p:sp>
      <p:sp>
        <p:nvSpPr>
          <p:cNvPr id="4" name="TextBox 3"/>
          <p:cNvSpPr txBox="1"/>
          <p:nvPr/>
        </p:nvSpPr>
        <p:spPr>
          <a:xfrm>
            <a:off x="3268135" y="635343"/>
            <a:ext cx="5604933" cy="584775"/>
          </a:xfrm>
          <a:prstGeom prst="rect">
            <a:avLst/>
          </a:prstGeom>
          <a:noFill/>
        </p:spPr>
        <p:txBody>
          <a:bodyPr wrap="square" rtlCol="0">
            <a:spAutoFit/>
          </a:bodyPr>
          <a:lstStyle/>
          <a:p>
            <a:pPr algn="ctr"/>
            <a:r>
              <a:rPr lang="en-US" sz="3200" b="1">
                <a:solidFill>
                  <a:srgbClr val="5E0009"/>
                </a:solidFill>
              </a:rPr>
              <a:t>Academic Space </a:t>
            </a:r>
            <a:r>
              <a:rPr lang="en-US" sz="3200" b="1" dirty="0">
                <a:solidFill>
                  <a:srgbClr val="5E0009"/>
                </a:solidFill>
              </a:rPr>
              <a:t>Terminology</a:t>
            </a:r>
          </a:p>
        </p:txBody>
      </p:sp>
      <p:sp>
        <p:nvSpPr>
          <p:cNvPr id="10" name="TextBox 9"/>
          <p:cNvSpPr txBox="1"/>
          <p:nvPr/>
        </p:nvSpPr>
        <p:spPr>
          <a:xfrm>
            <a:off x="545283" y="1538634"/>
            <a:ext cx="11031523" cy="3924151"/>
          </a:xfrm>
          <a:prstGeom prst="rect">
            <a:avLst/>
          </a:prstGeom>
          <a:noFill/>
        </p:spPr>
        <p:txBody>
          <a:bodyPr wrap="square" rtlCol="0">
            <a:spAutoFit/>
          </a:bodyPr>
          <a:lstStyle/>
          <a:p>
            <a:pPr marL="285750" indent="-285750">
              <a:buFont typeface="Arial" panose="020B0604020202020204" pitchFamily="34" charset="0"/>
              <a:buChar char="•"/>
            </a:pPr>
            <a:r>
              <a:rPr lang="en-US" b="1" dirty="0"/>
              <a:t>The scheduling templates for academic spaces are</a:t>
            </a:r>
          </a:p>
          <a:p>
            <a:pPr marL="742950" lvl="1" indent="-285750">
              <a:buFont typeface="Arial" panose="020B0604020202020204" pitchFamily="34" charset="0"/>
              <a:buChar char="•"/>
            </a:pPr>
            <a:r>
              <a:rPr lang="en-US" dirty="0"/>
              <a:t>Academic Fall (Spaces holds 10-34ppl)</a:t>
            </a:r>
          </a:p>
          <a:p>
            <a:pPr marL="742950" lvl="1" indent="-285750">
              <a:buFont typeface="Arial" panose="020B0604020202020204" pitchFamily="34" charset="0"/>
              <a:buChar char="•"/>
            </a:pPr>
            <a:r>
              <a:rPr lang="en-US" dirty="0"/>
              <a:t>Academic Fall (Spaces holds 35-49ppl)</a:t>
            </a:r>
          </a:p>
          <a:p>
            <a:pPr marL="742950" lvl="1" indent="-285750">
              <a:buFont typeface="Arial" panose="020B0604020202020204" pitchFamily="34" charset="0"/>
              <a:buChar char="•"/>
            </a:pPr>
            <a:r>
              <a:rPr lang="en-US" dirty="0"/>
              <a:t>Academic Fall (Spaces holds 50-74ppl)</a:t>
            </a:r>
          </a:p>
          <a:p>
            <a:pPr marL="742950" lvl="1" indent="-285750">
              <a:buFont typeface="Arial" panose="020B0604020202020204" pitchFamily="34" charset="0"/>
              <a:buChar char="•"/>
            </a:pPr>
            <a:r>
              <a:rPr lang="en-US" dirty="0"/>
              <a:t>Academic Fall (Spaces holds 75 - 370ppl)</a:t>
            </a:r>
          </a:p>
          <a:p>
            <a:pPr lvl="1"/>
            <a:endParaRPr lang="en-US" dirty="0"/>
          </a:p>
          <a:p>
            <a:pPr marL="285750" indent="-285750">
              <a:buFont typeface="Arial" panose="020B0604020202020204" pitchFamily="34" charset="0"/>
              <a:buChar char="•"/>
            </a:pPr>
            <a:r>
              <a:rPr lang="en-US" b="1" dirty="0"/>
              <a:t>Academic space timeline for submitting requests*:</a:t>
            </a:r>
          </a:p>
          <a:p>
            <a:pPr marL="742950" lvl="1" indent="-285750">
              <a:buFont typeface="Arial" panose="020B0604020202020204" pitchFamily="34" charset="0"/>
              <a:buChar char="•"/>
            </a:pPr>
            <a:r>
              <a:rPr lang="en-US" dirty="0"/>
              <a:t>Spring – starting November 1</a:t>
            </a:r>
            <a:r>
              <a:rPr lang="en-US" baseline="30000" dirty="0"/>
              <a:t>st</a:t>
            </a:r>
            <a:endParaRPr lang="en-US" dirty="0"/>
          </a:p>
          <a:p>
            <a:pPr marL="742950" lvl="1" indent="-285750">
              <a:buFont typeface="Arial" panose="020B0604020202020204" pitchFamily="34" charset="0"/>
              <a:buChar char="•"/>
            </a:pPr>
            <a:r>
              <a:rPr lang="en-US" dirty="0"/>
              <a:t>Summer** &amp; Fall – starting April 1</a:t>
            </a:r>
            <a:r>
              <a:rPr lang="en-US" baseline="30000" dirty="0"/>
              <a:t>st</a:t>
            </a:r>
          </a:p>
          <a:p>
            <a:pPr lvl="1"/>
            <a:endParaRPr lang="en-US" sz="900" dirty="0"/>
          </a:p>
          <a:p>
            <a:pPr marL="274320" lvl="1"/>
            <a:r>
              <a:rPr lang="en-US" dirty="0"/>
              <a:t>*</a:t>
            </a:r>
            <a:r>
              <a:rPr lang="en-US" sz="1600" dirty="0"/>
              <a:t>Event/meeting requests cannot be confirmed until after Event &amp; Meeting Services is given permission to do so (i.e. after classes are loaded, classroom conflicts resolved, and Room Scheduling has given permission to do so.</a:t>
            </a:r>
          </a:p>
          <a:p>
            <a:pPr marL="274320" lvl="1"/>
            <a:endParaRPr lang="en-US" baseline="30000" dirty="0"/>
          </a:p>
          <a:p>
            <a:pPr marL="274320" lvl="1"/>
            <a:r>
              <a:rPr lang="en-US" sz="1600" dirty="0"/>
              <a:t>**Summer can only be confirmed after academic schedules have been loaded, conflicts resolved, and MSU Summer Camps have been scheduled.</a:t>
            </a:r>
          </a:p>
        </p:txBody>
      </p:sp>
    </p:spTree>
    <p:extLst>
      <p:ext uri="{BB962C8B-B14F-4D97-AF65-F5344CB8AC3E}">
        <p14:creationId xmlns:p14="http://schemas.microsoft.com/office/powerpoint/2010/main" val="124271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t>6</a:t>
            </a:fld>
            <a:endParaRPr lang="en-US"/>
          </a:p>
        </p:txBody>
      </p:sp>
      <p:sp>
        <p:nvSpPr>
          <p:cNvPr id="3" name="Title 1"/>
          <p:cNvSpPr txBox="1">
            <a:spLocks/>
          </p:cNvSpPr>
          <p:nvPr/>
        </p:nvSpPr>
        <p:spPr>
          <a:xfrm>
            <a:off x="2020289" y="2826328"/>
            <a:ext cx="8229600" cy="11305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a:lstStyle>
          <a:p>
            <a:pPr algn="ctr"/>
            <a:r>
              <a:rPr lang="en-US" sz="3200" dirty="0">
                <a:latin typeface="+mn-lt"/>
              </a:rPr>
              <a:t>Lets Book Space for a Large Event </a:t>
            </a:r>
          </a:p>
          <a:p>
            <a:pPr algn="ctr"/>
            <a:r>
              <a:rPr lang="en-US" sz="3200" dirty="0">
                <a:latin typeface="+mn-lt"/>
              </a:rPr>
              <a:t>With Services!</a:t>
            </a:r>
          </a:p>
        </p:txBody>
      </p:sp>
    </p:spTree>
    <p:extLst>
      <p:ext uri="{BB962C8B-B14F-4D97-AF65-F5344CB8AC3E}">
        <p14:creationId xmlns:p14="http://schemas.microsoft.com/office/powerpoint/2010/main" val="126962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Example</a:t>
            </a:r>
          </a:p>
        </p:txBody>
      </p:sp>
      <p:pic>
        <p:nvPicPr>
          <p:cNvPr id="5" name="Content Placeholder 4"/>
          <p:cNvPicPr>
            <a:picLocks noGrp="1" noChangeAspect="1"/>
          </p:cNvPicPr>
          <p:nvPr>
            <p:ph idx="1"/>
          </p:nvPr>
        </p:nvPicPr>
        <p:blipFill>
          <a:blip r:embed="rId2"/>
          <a:stretch>
            <a:fillRect/>
          </a:stretch>
        </p:blipFill>
        <p:spPr>
          <a:xfrm>
            <a:off x="851972" y="1615876"/>
            <a:ext cx="6872803" cy="4130874"/>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7</a:t>
            </a:fld>
            <a:endParaRPr lang="en-US"/>
          </a:p>
        </p:txBody>
      </p:sp>
      <p:sp>
        <p:nvSpPr>
          <p:cNvPr id="6" name="TextBox 5"/>
          <p:cNvSpPr txBox="1"/>
          <p:nvPr/>
        </p:nvSpPr>
        <p:spPr>
          <a:xfrm>
            <a:off x="7934325" y="1615876"/>
            <a:ext cx="3505200" cy="369332"/>
          </a:xfrm>
          <a:prstGeom prst="rect">
            <a:avLst/>
          </a:prstGeom>
          <a:noFill/>
        </p:spPr>
        <p:txBody>
          <a:bodyPr wrap="square" rtlCol="0">
            <a:spAutoFit/>
          </a:bodyPr>
          <a:lstStyle/>
          <a:p>
            <a:r>
              <a:rPr lang="en-US" dirty="0"/>
              <a:t>Book a PSU large event space</a:t>
            </a:r>
          </a:p>
        </p:txBody>
      </p:sp>
      <p:cxnSp>
        <p:nvCxnSpPr>
          <p:cNvPr id="8" name="Straight Arrow Connector 7"/>
          <p:cNvCxnSpPr/>
          <p:nvPr/>
        </p:nvCxnSpPr>
        <p:spPr>
          <a:xfrm flipH="1">
            <a:off x="7248525" y="1895475"/>
            <a:ext cx="762000" cy="1314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5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51972" y="1534718"/>
            <a:ext cx="7006153" cy="4212032"/>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8</a:t>
            </a:fld>
            <a:endParaRPr lang="en-US"/>
          </a:p>
        </p:txBody>
      </p:sp>
      <p:sp>
        <p:nvSpPr>
          <p:cNvPr id="6" name="TextBox 5"/>
          <p:cNvSpPr txBox="1"/>
          <p:nvPr/>
        </p:nvSpPr>
        <p:spPr>
          <a:xfrm>
            <a:off x="8096250" y="1534718"/>
            <a:ext cx="3438525" cy="2585323"/>
          </a:xfrm>
          <a:prstGeom prst="rect">
            <a:avLst/>
          </a:prstGeom>
          <a:noFill/>
        </p:spPr>
        <p:txBody>
          <a:bodyPr wrap="square" rtlCol="0">
            <a:spAutoFit/>
          </a:bodyPr>
          <a:lstStyle/>
          <a:p>
            <a:pPr marL="285750" indent="-285750">
              <a:buFontTx/>
              <a:buChar char="-"/>
            </a:pPr>
            <a:r>
              <a:rPr lang="en-US" dirty="0"/>
              <a:t>Select Date if it occurs on a single day</a:t>
            </a:r>
          </a:p>
          <a:p>
            <a:pPr marL="285750" indent="-285750">
              <a:buFontTx/>
              <a:buChar char="-"/>
            </a:pPr>
            <a:r>
              <a:rPr lang="en-US" dirty="0"/>
              <a:t>Enter the start and end time directly underneath</a:t>
            </a:r>
          </a:p>
          <a:p>
            <a:endParaRPr lang="en-US" dirty="0"/>
          </a:p>
          <a:p>
            <a:pPr marL="285750" indent="-285750">
              <a:buFontTx/>
              <a:buChar char="-"/>
            </a:pPr>
            <a:r>
              <a:rPr lang="en-US" dirty="0"/>
              <a:t>Select (Recurrence) if it occurs on multiple days</a:t>
            </a:r>
          </a:p>
          <a:p>
            <a:pPr marL="285750" indent="-285750">
              <a:buFontTx/>
              <a:buChar char="-"/>
            </a:pPr>
            <a:r>
              <a:rPr lang="en-US" dirty="0"/>
              <a:t>A separate window will pop up with the date and time options </a:t>
            </a:r>
          </a:p>
        </p:txBody>
      </p:sp>
      <p:cxnSp>
        <p:nvCxnSpPr>
          <p:cNvPr id="7" name="Straight Arrow Connector 6"/>
          <p:cNvCxnSpPr/>
          <p:nvPr/>
        </p:nvCxnSpPr>
        <p:spPr>
          <a:xfrm flipH="1">
            <a:off x="1676400" y="1800225"/>
            <a:ext cx="6419850" cy="1228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504950" y="2333625"/>
            <a:ext cx="659130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28850" y="2333625"/>
            <a:ext cx="586740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143125" y="3095625"/>
            <a:ext cx="595312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406" y="3171825"/>
            <a:ext cx="3138487" cy="3311681"/>
          </a:xfrm>
          <a:prstGeom prst="rect">
            <a:avLst/>
          </a:prstGeom>
        </p:spPr>
      </p:pic>
      <p:cxnSp>
        <p:nvCxnSpPr>
          <p:cNvPr id="25" name="Straight Arrow Connector 24"/>
          <p:cNvCxnSpPr/>
          <p:nvPr/>
        </p:nvCxnSpPr>
        <p:spPr>
          <a:xfrm flipH="1">
            <a:off x="6696075" y="3640734"/>
            <a:ext cx="1400175" cy="388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03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Event Reservation cont.</a:t>
            </a:r>
          </a:p>
        </p:txBody>
      </p:sp>
      <p:pic>
        <p:nvPicPr>
          <p:cNvPr id="5" name="Content Placeholder 4"/>
          <p:cNvPicPr>
            <a:picLocks noGrp="1" noChangeAspect="1"/>
          </p:cNvPicPr>
          <p:nvPr>
            <p:ph idx="1"/>
          </p:nvPr>
        </p:nvPicPr>
        <p:blipFill>
          <a:blip r:embed="rId2"/>
          <a:stretch>
            <a:fillRect/>
          </a:stretch>
        </p:blipFill>
        <p:spPr>
          <a:xfrm>
            <a:off x="887915" y="1539875"/>
            <a:ext cx="6520076" cy="3921125"/>
          </a:xfrm>
          <a:prstGeom prst="rect">
            <a:avLst/>
          </a:prstGeom>
        </p:spPr>
      </p:pic>
      <p:sp>
        <p:nvSpPr>
          <p:cNvPr id="4" name="Slide Number Placeholder 3"/>
          <p:cNvSpPr>
            <a:spLocks noGrp="1"/>
          </p:cNvSpPr>
          <p:nvPr>
            <p:ph type="sldNum" sz="quarter" idx="12"/>
          </p:nvPr>
        </p:nvSpPr>
        <p:spPr/>
        <p:txBody>
          <a:bodyPr/>
          <a:lstStyle/>
          <a:p>
            <a:fld id="{DCFE8AC6-424E-904F-AE4A-648F5E9D72F5}" type="slidenum">
              <a:rPr lang="en-US" smtClean="0"/>
              <a:t>9</a:t>
            </a:fld>
            <a:endParaRPr lang="en-US"/>
          </a:p>
        </p:txBody>
      </p:sp>
      <p:sp>
        <p:nvSpPr>
          <p:cNvPr id="6" name="TextBox 5"/>
          <p:cNvSpPr txBox="1"/>
          <p:nvPr/>
        </p:nvSpPr>
        <p:spPr>
          <a:xfrm>
            <a:off x="8315325" y="1409700"/>
            <a:ext cx="2952750" cy="3693319"/>
          </a:xfrm>
          <a:prstGeom prst="rect">
            <a:avLst/>
          </a:prstGeom>
          <a:noFill/>
        </p:spPr>
        <p:txBody>
          <a:bodyPr wrap="square" rtlCol="0">
            <a:spAutoFit/>
          </a:bodyPr>
          <a:lstStyle/>
          <a:p>
            <a:r>
              <a:rPr lang="en-US" dirty="0"/>
              <a:t>Make sure (Let Me Search For A Room) is selected</a:t>
            </a:r>
          </a:p>
          <a:p>
            <a:pPr marL="285750" indent="-285750">
              <a:buFontTx/>
              <a:buChar char="-"/>
            </a:pPr>
            <a:r>
              <a:rPr lang="en-US" dirty="0"/>
              <a:t>Select Setup Types (Add/Remove)</a:t>
            </a:r>
          </a:p>
          <a:p>
            <a:pPr marL="742950" lvl="1" indent="-285750">
              <a:buFontTx/>
              <a:buChar char="-"/>
            </a:pPr>
            <a:r>
              <a:rPr lang="en-US" dirty="0"/>
              <a:t>Popup window gives options for how to set the room</a:t>
            </a:r>
          </a:p>
          <a:p>
            <a:pPr marL="285750" indent="-285750">
              <a:buFontTx/>
              <a:buChar char="-"/>
            </a:pPr>
            <a:r>
              <a:rPr lang="en-US" dirty="0"/>
              <a:t>Enter amount of guests in (Number of People)</a:t>
            </a:r>
          </a:p>
          <a:p>
            <a:pPr marL="285750" indent="-285750">
              <a:buFontTx/>
              <a:buChar char="-"/>
            </a:pPr>
            <a:r>
              <a:rPr lang="en-US" dirty="0"/>
              <a:t>Note: As selections are being made, the search results will auto update in the middle of the screen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953" y="2579598"/>
            <a:ext cx="2811601" cy="2457792"/>
          </a:xfrm>
          <a:prstGeom prst="rect">
            <a:avLst/>
          </a:prstGeom>
        </p:spPr>
      </p:pic>
      <p:cxnSp>
        <p:nvCxnSpPr>
          <p:cNvPr id="14" name="Straight Arrow Connector 13"/>
          <p:cNvCxnSpPr/>
          <p:nvPr/>
        </p:nvCxnSpPr>
        <p:spPr>
          <a:xfrm flipH="1">
            <a:off x="7279591" y="2733675"/>
            <a:ext cx="1531034" cy="428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66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ke-Your-Missouri-Statement">
  <a:themeElements>
    <a:clrScheme name="Make Your Missouri Statement">
      <a:dk1>
        <a:srgbClr val="000000"/>
      </a:dk1>
      <a:lt1>
        <a:srgbClr val="FFFFFF"/>
      </a:lt1>
      <a:dk2>
        <a:srgbClr val="425563"/>
      </a:dk2>
      <a:lt2>
        <a:srgbClr val="BFCED6"/>
      </a:lt2>
      <a:accent1>
        <a:srgbClr val="E4002B"/>
      </a:accent1>
      <a:accent2>
        <a:srgbClr val="0093B2"/>
      </a:accent2>
      <a:accent3>
        <a:srgbClr val="CFB500"/>
      </a:accent3>
      <a:accent4>
        <a:srgbClr val="AF1685"/>
      </a:accent4>
      <a:accent5>
        <a:srgbClr val="E35205"/>
      </a:accent5>
      <a:accent6>
        <a:srgbClr val="A4D65E"/>
      </a:accent6>
      <a:hlink>
        <a:srgbClr val="5E0009"/>
      </a:hlink>
      <a:folHlink>
        <a:srgbClr val="5E000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ms-powerpoint-template" id="{A9713E28-228F-094B-994D-BEAC9044A1D8}" vid="{30D64FA4-EE7E-9A4B-9AF2-C18BADE9C7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Make-Your-Missouri-Statement</Template>
  <TotalTime>4430</TotalTime>
  <Words>1690</Words>
  <Application>Microsoft Office PowerPoint</Application>
  <PresentationFormat>Widescreen</PresentationFormat>
  <Paragraphs>218</Paragraphs>
  <Slides>34</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Georgia</vt:lpstr>
      <vt:lpstr>Wingdings</vt:lpstr>
      <vt:lpstr>Make-Your-Missouri-Statement</vt:lpstr>
      <vt:lpstr>PowerPoint Presentation</vt:lpstr>
      <vt:lpstr>PowerPoint Presentation</vt:lpstr>
      <vt:lpstr>PowerPoint Presentation</vt:lpstr>
      <vt:lpstr>PowerPoint Presentation</vt:lpstr>
      <vt:lpstr>PowerPoint Presentation</vt:lpstr>
      <vt:lpstr>PowerPoint Presentation</vt:lpstr>
      <vt:lpstr>Large Event Reservation Example</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Large Event Reservation cont.</vt:lpstr>
      <vt:lpstr>PowerPoint Presentation</vt:lpstr>
      <vt:lpstr>Edit Events Example</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lpstr>Edit Events cont.</vt:lpstr>
    </vt:vector>
  </TitlesOfParts>
  <Company>Missouri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Plaster Student Union</dc:title>
  <dc:creator>dl5865</dc:creator>
  <cp:lastModifiedBy>Letterman, Debbie S</cp:lastModifiedBy>
  <cp:revision>123</cp:revision>
  <dcterms:created xsi:type="dcterms:W3CDTF">2016-09-29T19:17:52Z</dcterms:created>
  <dcterms:modified xsi:type="dcterms:W3CDTF">2023-03-31T19:21:34Z</dcterms:modified>
</cp:coreProperties>
</file>